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B_C03CB8C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Lst>
  <p:notesMasterIdLst>
    <p:notesMasterId r:id="rId97"/>
  </p:notesMasterIdLst>
  <p:handoutMasterIdLst>
    <p:handoutMasterId r:id="rId98"/>
  </p:handoutMasterIdLst>
  <p:sldIdLst>
    <p:sldId id="267" r:id="rId2"/>
    <p:sldId id="481" r:id="rId3"/>
    <p:sldId id="509" r:id="rId4"/>
    <p:sldId id="315" r:id="rId5"/>
    <p:sldId id="319" r:id="rId6"/>
    <p:sldId id="321" r:id="rId7"/>
    <p:sldId id="423" r:id="rId8"/>
    <p:sldId id="348" r:id="rId9"/>
    <p:sldId id="430" r:id="rId10"/>
    <p:sldId id="459" r:id="rId11"/>
    <p:sldId id="422" r:id="rId12"/>
    <p:sldId id="436" r:id="rId13"/>
    <p:sldId id="467" r:id="rId14"/>
    <p:sldId id="525" r:id="rId15"/>
    <p:sldId id="485" r:id="rId16"/>
    <p:sldId id="515" r:id="rId17"/>
    <p:sldId id="524" r:id="rId18"/>
    <p:sldId id="501" r:id="rId19"/>
    <p:sldId id="416" r:id="rId20"/>
    <p:sldId id="426" r:id="rId21"/>
    <p:sldId id="432" r:id="rId22"/>
    <p:sldId id="516" r:id="rId23"/>
    <p:sldId id="463" r:id="rId24"/>
    <p:sldId id="504" r:id="rId25"/>
    <p:sldId id="517" r:id="rId26"/>
    <p:sldId id="497" r:id="rId27"/>
    <p:sldId id="499" r:id="rId28"/>
    <p:sldId id="442" r:id="rId29"/>
    <p:sldId id="528" r:id="rId30"/>
    <p:sldId id="531" r:id="rId31"/>
    <p:sldId id="311" r:id="rId32"/>
    <p:sldId id="518" r:id="rId33"/>
    <p:sldId id="519" r:id="rId34"/>
    <p:sldId id="527" r:id="rId35"/>
    <p:sldId id="475" r:id="rId36"/>
    <p:sldId id="477" r:id="rId37"/>
    <p:sldId id="462" r:id="rId38"/>
    <p:sldId id="351" r:id="rId39"/>
    <p:sldId id="505" r:id="rId40"/>
    <p:sldId id="468" r:id="rId41"/>
    <p:sldId id="523" r:id="rId42"/>
    <p:sldId id="454" r:id="rId43"/>
    <p:sldId id="446" r:id="rId44"/>
    <p:sldId id="450" r:id="rId45"/>
    <p:sldId id="521" r:id="rId46"/>
    <p:sldId id="522" r:id="rId47"/>
    <p:sldId id="529" r:id="rId48"/>
    <p:sldId id="359" r:id="rId49"/>
    <p:sldId id="361" r:id="rId50"/>
    <p:sldId id="457" r:id="rId51"/>
    <p:sldId id="401" r:id="rId52"/>
    <p:sldId id="402" r:id="rId53"/>
    <p:sldId id="434" r:id="rId54"/>
    <p:sldId id="437" r:id="rId55"/>
    <p:sldId id="435" r:id="rId56"/>
    <p:sldId id="440" r:id="rId57"/>
    <p:sldId id="489" r:id="rId58"/>
    <p:sldId id="461" r:id="rId59"/>
    <p:sldId id="433" r:id="rId60"/>
    <p:sldId id="474" r:id="rId61"/>
    <p:sldId id="471" r:id="rId62"/>
    <p:sldId id="513" r:id="rId63"/>
    <p:sldId id="472" r:id="rId64"/>
    <p:sldId id="411" r:id="rId65"/>
    <p:sldId id="429" r:id="rId66"/>
    <p:sldId id="508" r:id="rId67"/>
    <p:sldId id="464" r:id="rId68"/>
    <p:sldId id="413" r:id="rId69"/>
    <p:sldId id="337" r:id="rId70"/>
    <p:sldId id="514" r:id="rId71"/>
    <p:sldId id="399" r:id="rId72"/>
    <p:sldId id="425" r:id="rId73"/>
    <p:sldId id="520" r:id="rId74"/>
    <p:sldId id="362" r:id="rId75"/>
    <p:sldId id="469" r:id="rId76"/>
    <p:sldId id="424" r:id="rId77"/>
    <p:sldId id="470" r:id="rId78"/>
    <p:sldId id="478" r:id="rId79"/>
    <p:sldId id="370" r:id="rId80"/>
    <p:sldId id="417" r:id="rId81"/>
    <p:sldId id="393" r:id="rId82"/>
    <p:sldId id="392" r:id="rId83"/>
    <p:sldId id="342" r:id="rId84"/>
    <p:sldId id="343" r:id="rId85"/>
    <p:sldId id="363" r:id="rId86"/>
    <p:sldId id="371" r:id="rId87"/>
    <p:sldId id="355" r:id="rId88"/>
    <p:sldId id="322" r:id="rId89"/>
    <p:sldId id="490" r:id="rId90"/>
    <p:sldId id="491" r:id="rId91"/>
    <p:sldId id="492" r:id="rId92"/>
    <p:sldId id="493" r:id="rId93"/>
    <p:sldId id="414" r:id="rId94"/>
    <p:sldId id="494" r:id="rId95"/>
    <p:sldId id="495"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8D5B5-A0D0-AD7C-A2BA-DCD32530D293}" name="tonita7@gmail.com" initials="to" userId="S::tonita7_gmail.com#ext#@aspireotus.onmicrosoft.com::2cb71880-b423-43a7-8a65-beb53cd7c96b" providerId="AD"/>
  <p188:author id="{B12CBDC2-FFD8-B6BB-8E45-B5B26668A89B}" name="Niccole Rowe" initials="NR" userId="S::nrowe@aspireot.us::dbf99027-56f1-42c0-aec2-1e7f89896ed7"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AF0F9"/>
    <a:srgbClr val="DEE3F7"/>
    <a:srgbClr val="EC340B"/>
    <a:srgbClr val="C300CA"/>
    <a:srgbClr val="B237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p:restoredTop sz="89859" autoAdjust="0"/>
  </p:normalViewPr>
  <p:slideViewPr>
    <p:cSldViewPr snapToGrid="0" snapToObjects="1">
      <p:cViewPr varScale="1">
        <p:scale>
          <a:sx n="110" d="100"/>
          <a:sy n="110" d="100"/>
        </p:scale>
        <p:origin x="1408" y="184"/>
      </p:cViewPr>
      <p:guideLst>
        <p:guide orient="horz" pos="2160"/>
        <p:guide pos="2880"/>
      </p:guideLst>
    </p:cSldViewPr>
  </p:slideViewPr>
  <p:notesTextViewPr>
    <p:cViewPr>
      <p:scale>
        <a:sx n="100" d="100"/>
        <a:sy n="100" d="100"/>
      </p:scale>
      <p:origin x="0" y="0"/>
    </p:cViewPr>
  </p:notesTextViewPr>
  <p:sorterViewPr>
    <p:cViewPr>
      <p:scale>
        <a:sx n="57" d="100"/>
        <a:sy n="57" d="100"/>
      </p:scale>
      <p:origin x="0" y="174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omments/modernComment_13B_C03CB8C6.xml><?xml version="1.0" encoding="utf-8"?>
<p188:cmLst xmlns:a="http://schemas.openxmlformats.org/drawingml/2006/main" xmlns:r="http://schemas.openxmlformats.org/officeDocument/2006/relationships" xmlns:p188="http://schemas.microsoft.com/office/powerpoint/2018/8/main">
  <p188:cm id="{384BA29B-DD28-4E1B-BC5B-FB28ED6ABE8C}" authorId="{B12CBDC2-FFD8-B6BB-8E45-B5B26668A89B}" created="2023-06-19T12:06:36.698">
    <pc:sldMkLst xmlns:pc="http://schemas.microsoft.com/office/powerpoint/2013/main/command">
      <pc:docMk/>
      <pc:sldMk cId="3225204934" sldId="315"/>
    </pc:sldMkLst>
    <p188:replyLst>
      <p188:reply id="{B460FD13-14EA-4CF9-98AE-0CB66C0E6625}" authorId="{91D8D5B5-A0D0-AD7C-A2BA-DCD32530D293}" created="2023-07-14T19:16:31.034">
        <p188:txBody>
          <a:bodyPr/>
          <a:lstStyle/>
          <a:p>
            <a:r>
              <a:rPr lang="en-US"/>
              <a:t>i have this in the images section.  these are my photos</a:t>
            </a:r>
          </a:p>
        </p188:txBody>
      </p188:reply>
    </p188:replyLst>
    <p188:txBody>
      <a:bodyPr/>
      <a:lstStyle/>
      <a:p>
        <a:r>
          <a:rPr lang="en-US"/>
          <a:t>Do you have photography releases?</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7A812-4DDB-B14E-A8C9-30490CEF3E6A}" type="doc">
      <dgm:prSet loTypeId="urn:microsoft.com/office/officeart/2005/8/layout/cycle4" loCatId="" qsTypeId="urn:microsoft.com/office/officeart/2005/8/quickstyle/simple1" qsCatId="simple" csTypeId="urn:microsoft.com/office/officeart/2005/8/colors/colorful3" csCatId="colorful" phldr="1"/>
      <dgm:spPr/>
      <dgm:t>
        <a:bodyPr/>
        <a:lstStyle/>
        <a:p>
          <a:endParaRPr lang="en-US"/>
        </a:p>
      </dgm:t>
    </dgm:pt>
    <dgm:pt modelId="{8037B44F-CA10-5D4C-859D-E3A0FCF8758A}">
      <dgm:prSet phldrT="[Text]"/>
      <dgm:spPr/>
      <dgm:t>
        <a:bodyPr/>
        <a:lstStyle/>
        <a:p>
          <a:endParaRPr lang="en-US" dirty="0"/>
        </a:p>
      </dgm:t>
    </dgm:pt>
    <dgm:pt modelId="{593C1D33-4AB6-964F-AE9B-0294E4D7FD3D}" type="sibTrans" cxnId="{2DB71383-9270-2D40-8F83-861534A31133}">
      <dgm:prSet/>
      <dgm:spPr/>
      <dgm:t>
        <a:bodyPr/>
        <a:lstStyle/>
        <a:p>
          <a:endParaRPr lang="en-US"/>
        </a:p>
      </dgm:t>
    </dgm:pt>
    <dgm:pt modelId="{7C3BB632-84D3-9B40-8436-1E0A4D8FC898}" type="parTrans" cxnId="{2DB71383-9270-2D40-8F83-861534A31133}">
      <dgm:prSet/>
      <dgm:spPr/>
      <dgm:t>
        <a:bodyPr/>
        <a:lstStyle/>
        <a:p>
          <a:endParaRPr lang="en-US"/>
        </a:p>
      </dgm:t>
    </dgm:pt>
    <dgm:pt modelId="{1C5FC352-A720-434A-AF9E-EBD44FC2E1CD}" type="pres">
      <dgm:prSet presAssocID="{8A17A812-4DDB-B14E-A8C9-30490CEF3E6A}" presName="cycleMatrixDiagram" presStyleCnt="0">
        <dgm:presLayoutVars>
          <dgm:chMax val="1"/>
          <dgm:dir/>
          <dgm:animLvl val="lvl"/>
          <dgm:resizeHandles val="exact"/>
        </dgm:presLayoutVars>
      </dgm:prSet>
      <dgm:spPr/>
    </dgm:pt>
    <dgm:pt modelId="{8735378B-B29B-E14D-80BD-EDDC1E1B64CF}" type="pres">
      <dgm:prSet presAssocID="{8A17A812-4DDB-B14E-A8C9-30490CEF3E6A}" presName="children" presStyleCnt="0"/>
      <dgm:spPr/>
    </dgm:pt>
    <dgm:pt modelId="{0CD357DA-3BC1-AA40-946B-47E6F06F3380}" type="pres">
      <dgm:prSet presAssocID="{8A17A812-4DDB-B14E-A8C9-30490CEF3E6A}" presName="childPlaceholder" presStyleCnt="0"/>
      <dgm:spPr/>
    </dgm:pt>
    <dgm:pt modelId="{E44C7CB5-9EDF-2744-A26C-64CE71C6997B}" type="pres">
      <dgm:prSet presAssocID="{8A17A812-4DDB-B14E-A8C9-30490CEF3E6A}" presName="circle" presStyleCnt="0"/>
      <dgm:spPr/>
    </dgm:pt>
    <dgm:pt modelId="{FC143675-E30B-084C-AB2C-4BFC6E48A817}" type="pres">
      <dgm:prSet presAssocID="{8A17A812-4DDB-B14E-A8C9-30490CEF3E6A}" presName="quadrant1" presStyleLbl="node1" presStyleIdx="0" presStyleCnt="4">
        <dgm:presLayoutVars>
          <dgm:chMax val="1"/>
          <dgm:bulletEnabled val="1"/>
        </dgm:presLayoutVars>
      </dgm:prSet>
      <dgm:spPr/>
    </dgm:pt>
    <dgm:pt modelId="{09FE5475-5F0D-8A4C-A879-B354C88A0086}" type="pres">
      <dgm:prSet presAssocID="{8A17A812-4DDB-B14E-A8C9-30490CEF3E6A}" presName="quadrant2" presStyleLbl="node1" presStyleIdx="1" presStyleCnt="4">
        <dgm:presLayoutVars>
          <dgm:chMax val="1"/>
          <dgm:bulletEnabled val="1"/>
        </dgm:presLayoutVars>
      </dgm:prSet>
      <dgm:spPr/>
    </dgm:pt>
    <dgm:pt modelId="{FEA34188-D80A-3748-978B-EB26C83789AB}" type="pres">
      <dgm:prSet presAssocID="{8A17A812-4DDB-B14E-A8C9-30490CEF3E6A}" presName="quadrant3" presStyleLbl="node1" presStyleIdx="2" presStyleCnt="4">
        <dgm:presLayoutVars>
          <dgm:chMax val="1"/>
          <dgm:bulletEnabled val="1"/>
        </dgm:presLayoutVars>
      </dgm:prSet>
      <dgm:spPr/>
    </dgm:pt>
    <dgm:pt modelId="{905D3A06-2505-714C-B655-4841946B1627}" type="pres">
      <dgm:prSet presAssocID="{8A17A812-4DDB-B14E-A8C9-30490CEF3E6A}" presName="quadrant4" presStyleLbl="node1" presStyleIdx="3" presStyleCnt="4">
        <dgm:presLayoutVars>
          <dgm:chMax val="1"/>
          <dgm:bulletEnabled val="1"/>
        </dgm:presLayoutVars>
      </dgm:prSet>
      <dgm:spPr/>
    </dgm:pt>
    <dgm:pt modelId="{19F6F259-E35B-8843-BCD7-6004BF41AED0}" type="pres">
      <dgm:prSet presAssocID="{8A17A812-4DDB-B14E-A8C9-30490CEF3E6A}" presName="quadrantPlaceholder" presStyleCnt="0"/>
      <dgm:spPr/>
    </dgm:pt>
    <dgm:pt modelId="{559B51BE-6F3B-F34A-ADB6-B2CB19648E2D}" type="pres">
      <dgm:prSet presAssocID="{8A17A812-4DDB-B14E-A8C9-30490CEF3E6A}" presName="center1" presStyleLbl="fgShp" presStyleIdx="0" presStyleCnt="2"/>
      <dgm:spPr/>
    </dgm:pt>
    <dgm:pt modelId="{B026657E-237D-0D47-A059-282C9BAFF944}" type="pres">
      <dgm:prSet presAssocID="{8A17A812-4DDB-B14E-A8C9-30490CEF3E6A}" presName="center2" presStyleLbl="fgShp" presStyleIdx="1" presStyleCnt="2"/>
      <dgm:spPr/>
    </dgm:pt>
  </dgm:ptLst>
  <dgm:cxnLst>
    <dgm:cxn modelId="{D2C33F01-5B61-1D40-9ACB-64A7FEAAA533}" type="presOf" srcId="{8037B44F-CA10-5D4C-859D-E3A0FCF8758A}" destId="{FC143675-E30B-084C-AB2C-4BFC6E48A817}" srcOrd="0" destOrd="0" presId="urn:microsoft.com/office/officeart/2005/8/layout/cycle4"/>
    <dgm:cxn modelId="{2DB71383-9270-2D40-8F83-861534A31133}" srcId="{8A17A812-4DDB-B14E-A8C9-30490CEF3E6A}" destId="{8037B44F-CA10-5D4C-859D-E3A0FCF8758A}" srcOrd="0" destOrd="0" parTransId="{7C3BB632-84D3-9B40-8436-1E0A4D8FC898}" sibTransId="{593C1D33-4AB6-964F-AE9B-0294E4D7FD3D}"/>
    <dgm:cxn modelId="{268205CF-6546-DF4C-A6EE-1C641C04B037}" type="presOf" srcId="{8A17A812-4DDB-B14E-A8C9-30490CEF3E6A}" destId="{1C5FC352-A720-434A-AF9E-EBD44FC2E1CD}" srcOrd="0" destOrd="0" presId="urn:microsoft.com/office/officeart/2005/8/layout/cycle4"/>
    <dgm:cxn modelId="{2C51AFB7-441B-1E44-840F-1DD3990848B8}" type="presParOf" srcId="{1C5FC352-A720-434A-AF9E-EBD44FC2E1CD}" destId="{8735378B-B29B-E14D-80BD-EDDC1E1B64CF}" srcOrd="0" destOrd="0" presId="urn:microsoft.com/office/officeart/2005/8/layout/cycle4"/>
    <dgm:cxn modelId="{3FEDEF6B-EAFE-F643-BF35-D1E875C8DA9E}" type="presParOf" srcId="{8735378B-B29B-E14D-80BD-EDDC1E1B64CF}" destId="{0CD357DA-3BC1-AA40-946B-47E6F06F3380}" srcOrd="0" destOrd="0" presId="urn:microsoft.com/office/officeart/2005/8/layout/cycle4"/>
    <dgm:cxn modelId="{F5DC1ECF-F5B3-B040-B009-0A85B3FF0189}" type="presParOf" srcId="{1C5FC352-A720-434A-AF9E-EBD44FC2E1CD}" destId="{E44C7CB5-9EDF-2744-A26C-64CE71C6997B}" srcOrd="1" destOrd="0" presId="urn:microsoft.com/office/officeart/2005/8/layout/cycle4"/>
    <dgm:cxn modelId="{7522A26F-B905-624D-A286-A3757C063907}" type="presParOf" srcId="{E44C7CB5-9EDF-2744-A26C-64CE71C6997B}" destId="{FC143675-E30B-084C-AB2C-4BFC6E48A817}" srcOrd="0" destOrd="0" presId="urn:microsoft.com/office/officeart/2005/8/layout/cycle4"/>
    <dgm:cxn modelId="{2E0725FD-9543-DF42-B9E5-7C4DE8097FF0}" type="presParOf" srcId="{E44C7CB5-9EDF-2744-A26C-64CE71C6997B}" destId="{09FE5475-5F0D-8A4C-A879-B354C88A0086}" srcOrd="1" destOrd="0" presId="urn:microsoft.com/office/officeart/2005/8/layout/cycle4"/>
    <dgm:cxn modelId="{9AFDE169-E693-3E49-82F9-7E507219278F}" type="presParOf" srcId="{E44C7CB5-9EDF-2744-A26C-64CE71C6997B}" destId="{FEA34188-D80A-3748-978B-EB26C83789AB}" srcOrd="2" destOrd="0" presId="urn:microsoft.com/office/officeart/2005/8/layout/cycle4"/>
    <dgm:cxn modelId="{24A147E0-5AC5-B647-B6E0-36B73AAE4B46}" type="presParOf" srcId="{E44C7CB5-9EDF-2744-A26C-64CE71C6997B}" destId="{905D3A06-2505-714C-B655-4841946B1627}" srcOrd="3" destOrd="0" presId="urn:microsoft.com/office/officeart/2005/8/layout/cycle4"/>
    <dgm:cxn modelId="{D6906B45-1861-644D-AF4B-CAD917D6E7B7}" type="presParOf" srcId="{E44C7CB5-9EDF-2744-A26C-64CE71C6997B}" destId="{19F6F259-E35B-8843-BCD7-6004BF41AED0}" srcOrd="4" destOrd="0" presId="urn:microsoft.com/office/officeart/2005/8/layout/cycle4"/>
    <dgm:cxn modelId="{8952E718-68E2-E947-BDC7-8D0F12016804}" type="presParOf" srcId="{1C5FC352-A720-434A-AF9E-EBD44FC2E1CD}" destId="{559B51BE-6F3B-F34A-ADB6-B2CB19648E2D}" srcOrd="2" destOrd="0" presId="urn:microsoft.com/office/officeart/2005/8/layout/cycle4"/>
    <dgm:cxn modelId="{B804B42F-9B16-094F-A68D-0F72A7C6FEC0}" type="presParOf" srcId="{1C5FC352-A720-434A-AF9E-EBD44FC2E1CD}" destId="{B026657E-237D-0D47-A059-282C9BAFF94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17A812-4DDB-B14E-A8C9-30490CEF3E6A}" type="doc">
      <dgm:prSet loTypeId="urn:microsoft.com/office/officeart/2005/8/layout/cycle4" loCatId="" qsTypeId="urn:microsoft.com/office/officeart/2005/8/quickstyle/simple1" qsCatId="simple" csTypeId="urn:microsoft.com/office/officeart/2005/8/colors/colorful3" csCatId="colorful" phldr="1"/>
      <dgm:spPr/>
      <dgm:t>
        <a:bodyPr/>
        <a:lstStyle/>
        <a:p>
          <a:endParaRPr lang="en-US"/>
        </a:p>
      </dgm:t>
    </dgm:pt>
    <dgm:pt modelId="{DA8E90E6-4603-D04B-948E-F3EB2F114E0A}">
      <dgm:prSet phldrT="[Text]"/>
      <dgm:spPr/>
      <dgm:t>
        <a:bodyPr/>
        <a:lstStyle/>
        <a:p>
          <a:r>
            <a:rPr lang="en-US" dirty="0"/>
            <a:t>Funding</a:t>
          </a:r>
        </a:p>
      </dgm:t>
    </dgm:pt>
    <dgm:pt modelId="{A3FA54E5-D49F-D848-AAD1-9FB026563BFE}" type="parTrans" cxnId="{EC1F2552-2098-3B45-B9EF-0E8155F81B73}">
      <dgm:prSet/>
      <dgm:spPr/>
      <dgm:t>
        <a:bodyPr/>
        <a:lstStyle/>
        <a:p>
          <a:endParaRPr lang="en-US"/>
        </a:p>
      </dgm:t>
    </dgm:pt>
    <dgm:pt modelId="{2B9643BE-6A3D-9044-B577-CC4555528AD8}" type="sibTrans" cxnId="{EC1F2552-2098-3B45-B9EF-0E8155F81B73}">
      <dgm:prSet/>
      <dgm:spPr/>
      <dgm:t>
        <a:bodyPr/>
        <a:lstStyle/>
        <a:p>
          <a:endParaRPr lang="en-US"/>
        </a:p>
      </dgm:t>
    </dgm:pt>
    <dgm:pt modelId="{3F3EDF8C-60C9-A34A-B482-4536CA7B81E4}">
      <dgm:prSet phldrT="[Text]"/>
      <dgm:spPr/>
      <dgm:t>
        <a:bodyPr/>
        <a:lstStyle/>
        <a:p>
          <a:r>
            <a:rPr lang="en-US" dirty="0"/>
            <a:t>Research</a:t>
          </a:r>
        </a:p>
      </dgm:t>
    </dgm:pt>
    <dgm:pt modelId="{047F56CE-D457-194C-992C-B29C2346E280}" type="parTrans" cxnId="{D88F8687-BBD7-334E-B0AF-456B871146B2}">
      <dgm:prSet/>
      <dgm:spPr/>
      <dgm:t>
        <a:bodyPr/>
        <a:lstStyle/>
        <a:p>
          <a:endParaRPr lang="en-US"/>
        </a:p>
      </dgm:t>
    </dgm:pt>
    <dgm:pt modelId="{32FA513F-057F-3A43-9EE0-73D0B6F9F28C}" type="sibTrans" cxnId="{D88F8687-BBD7-334E-B0AF-456B871146B2}">
      <dgm:prSet/>
      <dgm:spPr/>
      <dgm:t>
        <a:bodyPr/>
        <a:lstStyle/>
        <a:p>
          <a:endParaRPr lang="en-US"/>
        </a:p>
      </dgm:t>
    </dgm:pt>
    <dgm:pt modelId="{51A110DE-6AB6-1741-9161-A97EF8E46FEA}">
      <dgm:prSet phldrT="[Text]"/>
      <dgm:spPr/>
      <dgm:t>
        <a:bodyPr/>
        <a:lstStyle/>
        <a:p>
          <a:r>
            <a:rPr lang="en-US" dirty="0"/>
            <a:t>Evidence</a:t>
          </a:r>
        </a:p>
      </dgm:t>
    </dgm:pt>
    <dgm:pt modelId="{AC3DB270-A454-4A4A-B2D6-71D1D259EBCE}" type="parTrans" cxnId="{511A46D5-6F51-9C49-88EE-555DFC55F8FF}">
      <dgm:prSet/>
      <dgm:spPr/>
      <dgm:t>
        <a:bodyPr/>
        <a:lstStyle/>
        <a:p>
          <a:endParaRPr lang="en-US"/>
        </a:p>
      </dgm:t>
    </dgm:pt>
    <dgm:pt modelId="{7779E6A0-E409-A548-9419-42918DEA5A38}" type="sibTrans" cxnId="{511A46D5-6F51-9C49-88EE-555DFC55F8FF}">
      <dgm:prSet/>
      <dgm:spPr/>
      <dgm:t>
        <a:bodyPr/>
        <a:lstStyle/>
        <a:p>
          <a:endParaRPr lang="en-US"/>
        </a:p>
      </dgm:t>
    </dgm:pt>
    <dgm:pt modelId="{8037B44F-CA10-5D4C-859D-E3A0FCF8758A}">
      <dgm:prSet phldrT="[Text]"/>
      <dgm:spPr/>
      <dgm:t>
        <a:bodyPr/>
        <a:lstStyle/>
        <a:p>
          <a:r>
            <a:rPr lang="en-US" dirty="0"/>
            <a:t>Precedent</a:t>
          </a:r>
        </a:p>
      </dgm:t>
    </dgm:pt>
    <dgm:pt modelId="{593C1D33-4AB6-964F-AE9B-0294E4D7FD3D}" type="sibTrans" cxnId="{2DB71383-9270-2D40-8F83-861534A31133}">
      <dgm:prSet/>
      <dgm:spPr/>
      <dgm:t>
        <a:bodyPr/>
        <a:lstStyle/>
        <a:p>
          <a:endParaRPr lang="en-US"/>
        </a:p>
      </dgm:t>
    </dgm:pt>
    <dgm:pt modelId="{7C3BB632-84D3-9B40-8436-1E0A4D8FC898}" type="parTrans" cxnId="{2DB71383-9270-2D40-8F83-861534A31133}">
      <dgm:prSet/>
      <dgm:spPr/>
      <dgm:t>
        <a:bodyPr/>
        <a:lstStyle/>
        <a:p>
          <a:endParaRPr lang="en-US"/>
        </a:p>
      </dgm:t>
    </dgm:pt>
    <dgm:pt modelId="{1C5FC352-A720-434A-AF9E-EBD44FC2E1CD}" type="pres">
      <dgm:prSet presAssocID="{8A17A812-4DDB-B14E-A8C9-30490CEF3E6A}" presName="cycleMatrixDiagram" presStyleCnt="0">
        <dgm:presLayoutVars>
          <dgm:chMax val="1"/>
          <dgm:dir/>
          <dgm:animLvl val="lvl"/>
          <dgm:resizeHandles val="exact"/>
        </dgm:presLayoutVars>
      </dgm:prSet>
      <dgm:spPr/>
    </dgm:pt>
    <dgm:pt modelId="{8735378B-B29B-E14D-80BD-EDDC1E1B64CF}" type="pres">
      <dgm:prSet presAssocID="{8A17A812-4DDB-B14E-A8C9-30490CEF3E6A}" presName="children" presStyleCnt="0"/>
      <dgm:spPr/>
    </dgm:pt>
    <dgm:pt modelId="{0CD357DA-3BC1-AA40-946B-47E6F06F3380}" type="pres">
      <dgm:prSet presAssocID="{8A17A812-4DDB-B14E-A8C9-30490CEF3E6A}" presName="childPlaceholder" presStyleCnt="0"/>
      <dgm:spPr/>
    </dgm:pt>
    <dgm:pt modelId="{E44C7CB5-9EDF-2744-A26C-64CE71C6997B}" type="pres">
      <dgm:prSet presAssocID="{8A17A812-4DDB-B14E-A8C9-30490CEF3E6A}" presName="circle" presStyleCnt="0"/>
      <dgm:spPr/>
    </dgm:pt>
    <dgm:pt modelId="{FC143675-E30B-084C-AB2C-4BFC6E48A817}" type="pres">
      <dgm:prSet presAssocID="{8A17A812-4DDB-B14E-A8C9-30490CEF3E6A}" presName="quadrant1" presStyleLbl="node1" presStyleIdx="0" presStyleCnt="4">
        <dgm:presLayoutVars>
          <dgm:chMax val="1"/>
          <dgm:bulletEnabled val="1"/>
        </dgm:presLayoutVars>
      </dgm:prSet>
      <dgm:spPr/>
    </dgm:pt>
    <dgm:pt modelId="{09FE5475-5F0D-8A4C-A879-B354C88A0086}" type="pres">
      <dgm:prSet presAssocID="{8A17A812-4DDB-B14E-A8C9-30490CEF3E6A}" presName="quadrant2" presStyleLbl="node1" presStyleIdx="1" presStyleCnt="4">
        <dgm:presLayoutVars>
          <dgm:chMax val="1"/>
          <dgm:bulletEnabled val="1"/>
        </dgm:presLayoutVars>
      </dgm:prSet>
      <dgm:spPr/>
    </dgm:pt>
    <dgm:pt modelId="{FEA34188-D80A-3748-978B-EB26C83789AB}" type="pres">
      <dgm:prSet presAssocID="{8A17A812-4DDB-B14E-A8C9-30490CEF3E6A}" presName="quadrant3" presStyleLbl="node1" presStyleIdx="2" presStyleCnt="4">
        <dgm:presLayoutVars>
          <dgm:chMax val="1"/>
          <dgm:bulletEnabled val="1"/>
        </dgm:presLayoutVars>
      </dgm:prSet>
      <dgm:spPr/>
    </dgm:pt>
    <dgm:pt modelId="{905D3A06-2505-714C-B655-4841946B1627}" type="pres">
      <dgm:prSet presAssocID="{8A17A812-4DDB-B14E-A8C9-30490CEF3E6A}" presName="quadrant4" presStyleLbl="node1" presStyleIdx="3" presStyleCnt="4">
        <dgm:presLayoutVars>
          <dgm:chMax val="1"/>
          <dgm:bulletEnabled val="1"/>
        </dgm:presLayoutVars>
      </dgm:prSet>
      <dgm:spPr/>
    </dgm:pt>
    <dgm:pt modelId="{19F6F259-E35B-8843-BCD7-6004BF41AED0}" type="pres">
      <dgm:prSet presAssocID="{8A17A812-4DDB-B14E-A8C9-30490CEF3E6A}" presName="quadrantPlaceholder" presStyleCnt="0"/>
      <dgm:spPr/>
    </dgm:pt>
    <dgm:pt modelId="{559B51BE-6F3B-F34A-ADB6-B2CB19648E2D}" type="pres">
      <dgm:prSet presAssocID="{8A17A812-4DDB-B14E-A8C9-30490CEF3E6A}" presName="center1" presStyleLbl="fgShp" presStyleIdx="0" presStyleCnt="2"/>
      <dgm:spPr/>
    </dgm:pt>
    <dgm:pt modelId="{B026657E-237D-0D47-A059-282C9BAFF944}" type="pres">
      <dgm:prSet presAssocID="{8A17A812-4DDB-B14E-A8C9-30490CEF3E6A}" presName="center2" presStyleLbl="fgShp" presStyleIdx="1" presStyleCnt="2"/>
      <dgm:spPr/>
    </dgm:pt>
  </dgm:ptLst>
  <dgm:cxnLst>
    <dgm:cxn modelId="{C1C9E811-AE2C-3E42-B7E7-D2C7FDDE8E3E}" type="presOf" srcId="{DA8E90E6-4603-D04B-948E-F3EB2F114E0A}" destId="{FC143675-E30B-084C-AB2C-4BFC6E48A817}" srcOrd="0" destOrd="0" presId="urn:microsoft.com/office/officeart/2005/8/layout/cycle4"/>
    <dgm:cxn modelId="{6CC34F1C-EE65-224A-A63D-3FAE9AD04B2F}" type="presOf" srcId="{51A110DE-6AB6-1741-9161-A97EF8E46FEA}" destId="{FEA34188-D80A-3748-978B-EB26C83789AB}" srcOrd="0" destOrd="0" presId="urn:microsoft.com/office/officeart/2005/8/layout/cycle4"/>
    <dgm:cxn modelId="{EC1F2552-2098-3B45-B9EF-0E8155F81B73}" srcId="{8A17A812-4DDB-B14E-A8C9-30490CEF3E6A}" destId="{DA8E90E6-4603-D04B-948E-F3EB2F114E0A}" srcOrd="0" destOrd="0" parTransId="{A3FA54E5-D49F-D848-AAD1-9FB026563BFE}" sibTransId="{2B9643BE-6A3D-9044-B577-CC4555528AD8}"/>
    <dgm:cxn modelId="{59112E64-FF0C-F245-B08C-B7226CBD658F}" type="presOf" srcId="{8037B44F-CA10-5D4C-859D-E3A0FCF8758A}" destId="{905D3A06-2505-714C-B655-4841946B1627}" srcOrd="0" destOrd="0" presId="urn:microsoft.com/office/officeart/2005/8/layout/cycle4"/>
    <dgm:cxn modelId="{2DB71383-9270-2D40-8F83-861534A31133}" srcId="{8A17A812-4DDB-B14E-A8C9-30490CEF3E6A}" destId="{8037B44F-CA10-5D4C-859D-E3A0FCF8758A}" srcOrd="3" destOrd="0" parTransId="{7C3BB632-84D3-9B40-8436-1E0A4D8FC898}" sibTransId="{593C1D33-4AB6-964F-AE9B-0294E4D7FD3D}"/>
    <dgm:cxn modelId="{D88F8687-BBD7-334E-B0AF-456B871146B2}" srcId="{8A17A812-4DDB-B14E-A8C9-30490CEF3E6A}" destId="{3F3EDF8C-60C9-A34A-B482-4536CA7B81E4}" srcOrd="1" destOrd="0" parTransId="{047F56CE-D457-194C-992C-B29C2346E280}" sibTransId="{32FA513F-057F-3A43-9EE0-73D0B6F9F28C}"/>
    <dgm:cxn modelId="{49EE38BB-1B7E-074F-9B5B-A5351E2B6BEB}" type="presOf" srcId="{3F3EDF8C-60C9-A34A-B482-4536CA7B81E4}" destId="{09FE5475-5F0D-8A4C-A879-B354C88A0086}" srcOrd="0" destOrd="0" presId="urn:microsoft.com/office/officeart/2005/8/layout/cycle4"/>
    <dgm:cxn modelId="{268205CF-6546-DF4C-A6EE-1C641C04B037}" type="presOf" srcId="{8A17A812-4DDB-B14E-A8C9-30490CEF3E6A}" destId="{1C5FC352-A720-434A-AF9E-EBD44FC2E1CD}" srcOrd="0" destOrd="0" presId="urn:microsoft.com/office/officeart/2005/8/layout/cycle4"/>
    <dgm:cxn modelId="{511A46D5-6F51-9C49-88EE-555DFC55F8FF}" srcId="{8A17A812-4DDB-B14E-A8C9-30490CEF3E6A}" destId="{51A110DE-6AB6-1741-9161-A97EF8E46FEA}" srcOrd="2" destOrd="0" parTransId="{AC3DB270-A454-4A4A-B2D6-71D1D259EBCE}" sibTransId="{7779E6A0-E409-A548-9419-42918DEA5A38}"/>
    <dgm:cxn modelId="{2C51AFB7-441B-1E44-840F-1DD3990848B8}" type="presParOf" srcId="{1C5FC352-A720-434A-AF9E-EBD44FC2E1CD}" destId="{8735378B-B29B-E14D-80BD-EDDC1E1B64CF}" srcOrd="0" destOrd="0" presId="urn:microsoft.com/office/officeart/2005/8/layout/cycle4"/>
    <dgm:cxn modelId="{3FEDEF6B-EAFE-F643-BF35-D1E875C8DA9E}" type="presParOf" srcId="{8735378B-B29B-E14D-80BD-EDDC1E1B64CF}" destId="{0CD357DA-3BC1-AA40-946B-47E6F06F3380}" srcOrd="0" destOrd="0" presId="urn:microsoft.com/office/officeart/2005/8/layout/cycle4"/>
    <dgm:cxn modelId="{F5DC1ECF-F5B3-B040-B009-0A85B3FF0189}" type="presParOf" srcId="{1C5FC352-A720-434A-AF9E-EBD44FC2E1CD}" destId="{E44C7CB5-9EDF-2744-A26C-64CE71C6997B}" srcOrd="1" destOrd="0" presId="urn:microsoft.com/office/officeart/2005/8/layout/cycle4"/>
    <dgm:cxn modelId="{7522A26F-B905-624D-A286-A3757C063907}" type="presParOf" srcId="{E44C7CB5-9EDF-2744-A26C-64CE71C6997B}" destId="{FC143675-E30B-084C-AB2C-4BFC6E48A817}" srcOrd="0" destOrd="0" presId="urn:microsoft.com/office/officeart/2005/8/layout/cycle4"/>
    <dgm:cxn modelId="{2E0725FD-9543-DF42-B9E5-7C4DE8097FF0}" type="presParOf" srcId="{E44C7CB5-9EDF-2744-A26C-64CE71C6997B}" destId="{09FE5475-5F0D-8A4C-A879-B354C88A0086}" srcOrd="1" destOrd="0" presId="urn:microsoft.com/office/officeart/2005/8/layout/cycle4"/>
    <dgm:cxn modelId="{9AFDE169-E693-3E49-82F9-7E507219278F}" type="presParOf" srcId="{E44C7CB5-9EDF-2744-A26C-64CE71C6997B}" destId="{FEA34188-D80A-3748-978B-EB26C83789AB}" srcOrd="2" destOrd="0" presId="urn:microsoft.com/office/officeart/2005/8/layout/cycle4"/>
    <dgm:cxn modelId="{24A147E0-5AC5-B647-B6E0-36B73AAE4B46}" type="presParOf" srcId="{E44C7CB5-9EDF-2744-A26C-64CE71C6997B}" destId="{905D3A06-2505-714C-B655-4841946B1627}" srcOrd="3" destOrd="0" presId="urn:microsoft.com/office/officeart/2005/8/layout/cycle4"/>
    <dgm:cxn modelId="{D6906B45-1861-644D-AF4B-CAD917D6E7B7}" type="presParOf" srcId="{E44C7CB5-9EDF-2744-A26C-64CE71C6997B}" destId="{19F6F259-E35B-8843-BCD7-6004BF41AED0}" srcOrd="4" destOrd="0" presId="urn:microsoft.com/office/officeart/2005/8/layout/cycle4"/>
    <dgm:cxn modelId="{8952E718-68E2-E947-BDC7-8D0F12016804}" type="presParOf" srcId="{1C5FC352-A720-434A-AF9E-EBD44FC2E1CD}" destId="{559B51BE-6F3B-F34A-ADB6-B2CB19648E2D}" srcOrd="2" destOrd="0" presId="urn:microsoft.com/office/officeart/2005/8/layout/cycle4"/>
    <dgm:cxn modelId="{B804B42F-9B16-094F-A68D-0F72A7C6FEC0}" type="presParOf" srcId="{1C5FC352-A720-434A-AF9E-EBD44FC2E1CD}" destId="{B026657E-237D-0D47-A059-282C9BAFF94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43675-E30B-084C-AB2C-4BFC6E48A817}">
      <dsp:nvSpPr>
        <dsp:cNvPr id="0" name=""/>
        <dsp:cNvSpPr/>
      </dsp:nvSpPr>
      <dsp:spPr>
        <a:xfrm>
          <a:off x="1193925" y="332464"/>
          <a:ext cx="2497437" cy="2497437"/>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440944" rIns="440944" bIns="440944" numCol="1" spcCol="1270" anchor="ctr" anchorCtr="0">
          <a:noAutofit/>
        </a:bodyPr>
        <a:lstStyle/>
        <a:p>
          <a:pPr marL="0" lvl="0" indent="0" algn="ctr" defTabSz="2755900">
            <a:lnSpc>
              <a:spcPct val="90000"/>
            </a:lnSpc>
            <a:spcBef>
              <a:spcPct val="0"/>
            </a:spcBef>
            <a:spcAft>
              <a:spcPct val="35000"/>
            </a:spcAft>
            <a:buNone/>
          </a:pPr>
          <a:endParaRPr lang="en-US" sz="6200" kern="1200" dirty="0"/>
        </a:p>
      </dsp:txBody>
      <dsp:txXfrm>
        <a:off x="1925407" y="1063946"/>
        <a:ext cx="1765955" cy="1765955"/>
      </dsp:txXfrm>
    </dsp:sp>
    <dsp:sp modelId="{09FE5475-5F0D-8A4C-A879-B354C88A0086}">
      <dsp:nvSpPr>
        <dsp:cNvPr id="0" name=""/>
        <dsp:cNvSpPr/>
      </dsp:nvSpPr>
      <dsp:spPr>
        <a:xfrm rot="5400000">
          <a:off x="3806717" y="332464"/>
          <a:ext cx="2497437" cy="2497437"/>
        </a:xfrm>
        <a:prstGeom prst="pieWedge">
          <a:avLst/>
        </a:prstGeom>
        <a:solidFill>
          <a:schemeClr val="accent3">
            <a:hueOff val="-2238932"/>
            <a:satOff val="-9406"/>
            <a:lumOff val="-23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34188-D80A-3748-978B-EB26C83789AB}">
      <dsp:nvSpPr>
        <dsp:cNvPr id="0" name=""/>
        <dsp:cNvSpPr/>
      </dsp:nvSpPr>
      <dsp:spPr>
        <a:xfrm rot="10800000">
          <a:off x="3806717" y="2945256"/>
          <a:ext cx="2497437" cy="2497437"/>
        </a:xfrm>
        <a:prstGeom prst="pieWedge">
          <a:avLst/>
        </a:prstGeom>
        <a:solidFill>
          <a:schemeClr val="accent3">
            <a:hueOff val="-4477864"/>
            <a:satOff val="-18812"/>
            <a:lumOff val="-47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5D3A06-2505-714C-B655-4841946B1627}">
      <dsp:nvSpPr>
        <dsp:cNvPr id="0" name=""/>
        <dsp:cNvSpPr/>
      </dsp:nvSpPr>
      <dsp:spPr>
        <a:xfrm rot="16200000">
          <a:off x="1193925" y="2945256"/>
          <a:ext cx="2497437" cy="2497437"/>
        </a:xfrm>
        <a:prstGeom prst="pieWedge">
          <a:avLst/>
        </a:prstGeom>
        <a:solidFill>
          <a:schemeClr val="accent3">
            <a:hueOff val="-6716796"/>
            <a:satOff val="-28218"/>
            <a:lumOff val="-70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9B51BE-6F3B-F34A-ADB6-B2CB19648E2D}">
      <dsp:nvSpPr>
        <dsp:cNvPr id="0" name=""/>
        <dsp:cNvSpPr/>
      </dsp:nvSpPr>
      <dsp:spPr>
        <a:xfrm>
          <a:off x="3317900" y="2368481"/>
          <a:ext cx="862279" cy="74980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26657E-237D-0D47-A059-282C9BAFF944}">
      <dsp:nvSpPr>
        <dsp:cNvPr id="0" name=""/>
        <dsp:cNvSpPr/>
      </dsp:nvSpPr>
      <dsp:spPr>
        <a:xfrm rot="10800000">
          <a:off x="3317900" y="2656868"/>
          <a:ext cx="862279" cy="74980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43675-E30B-084C-AB2C-4BFC6E48A817}">
      <dsp:nvSpPr>
        <dsp:cNvPr id="0" name=""/>
        <dsp:cNvSpPr/>
      </dsp:nvSpPr>
      <dsp:spPr>
        <a:xfrm>
          <a:off x="1193925" y="332464"/>
          <a:ext cx="2497437" cy="2497437"/>
        </a:xfrm>
        <a:prstGeom prst="pieWedg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Funding</a:t>
          </a:r>
        </a:p>
      </dsp:txBody>
      <dsp:txXfrm>
        <a:off x="1925407" y="1063946"/>
        <a:ext cx="1765955" cy="1765955"/>
      </dsp:txXfrm>
    </dsp:sp>
    <dsp:sp modelId="{09FE5475-5F0D-8A4C-A879-B354C88A0086}">
      <dsp:nvSpPr>
        <dsp:cNvPr id="0" name=""/>
        <dsp:cNvSpPr/>
      </dsp:nvSpPr>
      <dsp:spPr>
        <a:xfrm rot="5400000">
          <a:off x="3806717" y="332464"/>
          <a:ext cx="2497437" cy="2497437"/>
        </a:xfrm>
        <a:prstGeom prst="pieWedge">
          <a:avLst/>
        </a:prstGeom>
        <a:solidFill>
          <a:schemeClr val="accent3">
            <a:hueOff val="-2238932"/>
            <a:satOff val="-9406"/>
            <a:lumOff val="-23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Research</a:t>
          </a:r>
        </a:p>
      </dsp:txBody>
      <dsp:txXfrm rot="-5400000">
        <a:off x="3806717" y="1063946"/>
        <a:ext cx="1765955" cy="1765955"/>
      </dsp:txXfrm>
    </dsp:sp>
    <dsp:sp modelId="{FEA34188-D80A-3748-978B-EB26C83789AB}">
      <dsp:nvSpPr>
        <dsp:cNvPr id="0" name=""/>
        <dsp:cNvSpPr/>
      </dsp:nvSpPr>
      <dsp:spPr>
        <a:xfrm rot="10800000">
          <a:off x="3806717" y="2945256"/>
          <a:ext cx="2497437" cy="2497437"/>
        </a:xfrm>
        <a:prstGeom prst="pieWedge">
          <a:avLst/>
        </a:prstGeom>
        <a:solidFill>
          <a:schemeClr val="accent3">
            <a:hueOff val="-4477864"/>
            <a:satOff val="-18812"/>
            <a:lumOff val="-47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Evidence</a:t>
          </a:r>
        </a:p>
      </dsp:txBody>
      <dsp:txXfrm rot="10800000">
        <a:off x="3806717" y="2945256"/>
        <a:ext cx="1765955" cy="1765955"/>
      </dsp:txXfrm>
    </dsp:sp>
    <dsp:sp modelId="{905D3A06-2505-714C-B655-4841946B1627}">
      <dsp:nvSpPr>
        <dsp:cNvPr id="0" name=""/>
        <dsp:cNvSpPr/>
      </dsp:nvSpPr>
      <dsp:spPr>
        <a:xfrm rot="16200000">
          <a:off x="1193925" y="2945256"/>
          <a:ext cx="2497437" cy="2497437"/>
        </a:xfrm>
        <a:prstGeom prst="pieWedge">
          <a:avLst/>
        </a:prstGeom>
        <a:solidFill>
          <a:schemeClr val="accent3">
            <a:hueOff val="-6716796"/>
            <a:satOff val="-28218"/>
            <a:lumOff val="-70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Precedent</a:t>
          </a:r>
        </a:p>
      </dsp:txBody>
      <dsp:txXfrm rot="5400000">
        <a:off x="1925407" y="2945256"/>
        <a:ext cx="1765955" cy="1765955"/>
      </dsp:txXfrm>
    </dsp:sp>
    <dsp:sp modelId="{559B51BE-6F3B-F34A-ADB6-B2CB19648E2D}">
      <dsp:nvSpPr>
        <dsp:cNvPr id="0" name=""/>
        <dsp:cNvSpPr/>
      </dsp:nvSpPr>
      <dsp:spPr>
        <a:xfrm>
          <a:off x="3317900" y="2368481"/>
          <a:ext cx="862279" cy="74980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26657E-237D-0D47-A059-282C9BAFF944}">
      <dsp:nvSpPr>
        <dsp:cNvPr id="0" name=""/>
        <dsp:cNvSpPr/>
      </dsp:nvSpPr>
      <dsp:spPr>
        <a:xfrm rot="10800000">
          <a:off x="3317900" y="2656868"/>
          <a:ext cx="862279" cy="749808"/>
        </a:xfrm>
        <a:prstGeom prst="circular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7C8DDF-4AD7-C14E-A40A-B667183B9733}" type="datetimeFigureOut">
              <a:rPr lang="en-US" smtClean="0"/>
              <a:t>10/3/23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F58955-EE33-674F-B8D5-BB62362523DD}" type="slidenum">
              <a:rPr lang="en-US" smtClean="0"/>
              <a:t>‹#›</a:t>
            </a:fld>
            <a:endParaRPr lang="en-US"/>
          </a:p>
        </p:txBody>
      </p:sp>
    </p:spTree>
    <p:extLst>
      <p:ext uri="{BB962C8B-B14F-4D97-AF65-F5344CB8AC3E}">
        <p14:creationId xmlns:p14="http://schemas.microsoft.com/office/powerpoint/2010/main" val="3004019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2171C-50F8-104D-B30C-A32EAAC51A0E}" type="datetimeFigureOut">
              <a:rPr lang="en-US" smtClean="0"/>
              <a:t>10/3/23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16974F-7CDF-454E-9D3F-0FB1EAA0433A}" type="slidenum">
              <a:rPr lang="en-US" smtClean="0"/>
              <a:t>‹#›</a:t>
            </a:fld>
            <a:endParaRPr lang="en-US"/>
          </a:p>
        </p:txBody>
      </p:sp>
    </p:spTree>
    <p:extLst>
      <p:ext uri="{BB962C8B-B14F-4D97-AF65-F5344CB8AC3E}">
        <p14:creationId xmlns:p14="http://schemas.microsoft.com/office/powerpoint/2010/main" val="3588898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1</a:t>
            </a:fld>
            <a:endParaRPr lang="en-US" dirty="0"/>
          </a:p>
        </p:txBody>
      </p:sp>
    </p:spTree>
    <p:extLst>
      <p:ext uri="{BB962C8B-B14F-4D97-AF65-F5344CB8AC3E}">
        <p14:creationId xmlns:p14="http://schemas.microsoft.com/office/powerpoint/2010/main" val="351435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23</a:t>
            </a:fld>
            <a:endParaRPr lang="en-US" dirty="0"/>
          </a:p>
        </p:txBody>
      </p:sp>
    </p:spTree>
    <p:extLst>
      <p:ext uri="{BB962C8B-B14F-4D97-AF65-F5344CB8AC3E}">
        <p14:creationId xmlns:p14="http://schemas.microsoft.com/office/powerpoint/2010/main" val="343207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24</a:t>
            </a:fld>
            <a:endParaRPr lang="en-US" dirty="0"/>
          </a:p>
        </p:txBody>
      </p:sp>
    </p:spTree>
    <p:extLst>
      <p:ext uri="{BB962C8B-B14F-4D97-AF65-F5344CB8AC3E}">
        <p14:creationId xmlns:p14="http://schemas.microsoft.com/office/powerpoint/2010/main" val="76405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25</a:t>
            </a:fld>
            <a:endParaRPr lang="en-US" dirty="0"/>
          </a:p>
        </p:txBody>
      </p:sp>
    </p:spTree>
    <p:extLst>
      <p:ext uri="{BB962C8B-B14F-4D97-AF65-F5344CB8AC3E}">
        <p14:creationId xmlns:p14="http://schemas.microsoft.com/office/powerpoint/2010/main" val="281621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28</a:t>
            </a:fld>
            <a:endParaRPr lang="en-US" dirty="0"/>
          </a:p>
        </p:txBody>
      </p:sp>
    </p:spTree>
    <p:extLst>
      <p:ext uri="{BB962C8B-B14F-4D97-AF65-F5344CB8AC3E}">
        <p14:creationId xmlns:p14="http://schemas.microsoft.com/office/powerpoint/2010/main" val="81192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29</a:t>
            </a:fld>
            <a:endParaRPr lang="en-US" dirty="0"/>
          </a:p>
        </p:txBody>
      </p:sp>
    </p:spTree>
    <p:extLst>
      <p:ext uri="{BB962C8B-B14F-4D97-AF65-F5344CB8AC3E}">
        <p14:creationId xmlns:p14="http://schemas.microsoft.com/office/powerpoint/2010/main" val="343275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Reintegration and Repatriation.</a:t>
            </a:r>
          </a:p>
        </p:txBody>
      </p:sp>
      <p:sp>
        <p:nvSpPr>
          <p:cNvPr id="4" name="Slide Number Placeholder 3"/>
          <p:cNvSpPr>
            <a:spLocks noGrp="1"/>
          </p:cNvSpPr>
          <p:nvPr>
            <p:ph type="sldNum" sz="quarter" idx="10"/>
          </p:nvPr>
        </p:nvSpPr>
        <p:spPr/>
        <p:txBody>
          <a:bodyPr/>
          <a:lstStyle/>
          <a:p>
            <a:fld id="{7616974F-7CDF-454E-9D3F-0FB1EAA0433A}" type="slidenum">
              <a:rPr lang="en-US" smtClean="0"/>
              <a:t>34</a:t>
            </a:fld>
            <a:endParaRPr lang="en-US" dirty="0"/>
          </a:p>
        </p:txBody>
      </p:sp>
    </p:spTree>
    <p:extLst>
      <p:ext uri="{BB962C8B-B14F-4D97-AF65-F5344CB8AC3E}">
        <p14:creationId xmlns:p14="http://schemas.microsoft.com/office/powerpoint/2010/main" val="1320608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6974F-7CDF-454E-9D3F-0FB1EAA0433A}" type="slidenum">
              <a:rPr lang="en-US" smtClean="0"/>
              <a:t>38</a:t>
            </a:fld>
            <a:endParaRPr lang="en-US" dirty="0"/>
          </a:p>
        </p:txBody>
      </p:sp>
    </p:spTree>
    <p:extLst>
      <p:ext uri="{BB962C8B-B14F-4D97-AF65-F5344CB8AC3E}">
        <p14:creationId xmlns:p14="http://schemas.microsoft.com/office/powerpoint/2010/main" val="142867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6974F-7CDF-454E-9D3F-0FB1EAA0433A}" type="slidenum">
              <a:rPr lang="en-US" smtClean="0"/>
              <a:t>39</a:t>
            </a:fld>
            <a:endParaRPr lang="en-US" dirty="0"/>
          </a:p>
        </p:txBody>
      </p:sp>
    </p:spTree>
    <p:extLst>
      <p:ext uri="{BB962C8B-B14F-4D97-AF65-F5344CB8AC3E}">
        <p14:creationId xmlns:p14="http://schemas.microsoft.com/office/powerpoint/2010/main" val="411271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latin typeface="+mn-lt"/>
                <a:ea typeface="+mn-ea"/>
                <a:cs typeface="+mn-cs"/>
              </a:rPr>
              <a:t>(1) ensuring that a victim-centered approach guides the comprehensive assessment (e.g., risk of suicide, medical, comorbid diagnoses, spirituality) and treatment planning; (2) integrating screening items to assess the risk for indicators of domestic minor sex trafficking; (3) using terminology that decriminalizes the victims; (4) using open-ended questions and conducting the assessment over multiple sessions; (5) implementing trauma-focused strategies and therapy methods; (6) decreasing the risk of retraumatization by ensuring that the intervention methods and residential location do not reflect the trafficking experience; (7) integrating goals that respond to the health risks of sex trafficking (e.g., sexually transmitted diseases); and (8) including goals that pro- mote empowerment, self-worth, and daily life decision making.</a:t>
            </a:r>
            <a:endParaRPr lang="en-US" b="1" baseline="0" dirty="0"/>
          </a:p>
        </p:txBody>
      </p:sp>
      <p:sp>
        <p:nvSpPr>
          <p:cNvPr id="4" name="Slide Number Placeholder 3"/>
          <p:cNvSpPr>
            <a:spLocks noGrp="1"/>
          </p:cNvSpPr>
          <p:nvPr>
            <p:ph type="sldNum" sz="quarter" idx="10"/>
          </p:nvPr>
        </p:nvSpPr>
        <p:spPr/>
        <p:txBody>
          <a:bodyPr/>
          <a:lstStyle/>
          <a:p>
            <a:fld id="{7616974F-7CDF-454E-9D3F-0FB1EAA0433A}" type="slidenum">
              <a:rPr lang="en-US" smtClean="0"/>
              <a:t>51</a:t>
            </a:fld>
            <a:endParaRPr lang="en-US" dirty="0"/>
          </a:p>
        </p:txBody>
      </p:sp>
    </p:spTree>
    <p:extLst>
      <p:ext uri="{BB962C8B-B14F-4D97-AF65-F5344CB8AC3E}">
        <p14:creationId xmlns:p14="http://schemas.microsoft.com/office/powerpoint/2010/main" val="3904011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latin typeface="+mn-lt"/>
                <a:ea typeface="+mn-ea"/>
                <a:cs typeface="+mn-cs"/>
              </a:rPr>
              <a:t>(1) ensuring that a victim-centered approach guides the comprehensive assessment (e.g., risk of suicide, medical, comorbid diagnoses, spirituality) and treatment planning; (2) integrating screening items to assess the risk for indicators of domestic minor sex trafficking; (3) using terminology that decriminalizes the victims; (4) using open-ended questions and conducting the assessment over multiple sessions; (5) implementing trauma-focused strategies and therapy methods; (6) decreasing the risk of retraumatization by ensuring that the intervention methods and residential location do not reflect the trafficking experience; (7) integrating goals that respond to the health risks of sex trafficking (e.g., sexually transmitted diseases); and (8) including goals that pro- mote empowerment, self-worth, and daily life decision making.</a:t>
            </a:r>
            <a:endParaRPr lang="en-US" b="1" baseline="0" dirty="0"/>
          </a:p>
        </p:txBody>
      </p:sp>
      <p:sp>
        <p:nvSpPr>
          <p:cNvPr id="4" name="Slide Number Placeholder 3"/>
          <p:cNvSpPr>
            <a:spLocks noGrp="1"/>
          </p:cNvSpPr>
          <p:nvPr>
            <p:ph type="sldNum" sz="quarter" idx="10"/>
          </p:nvPr>
        </p:nvSpPr>
        <p:spPr/>
        <p:txBody>
          <a:bodyPr/>
          <a:lstStyle/>
          <a:p>
            <a:fld id="{7616974F-7CDF-454E-9D3F-0FB1EAA0433A}" type="slidenum">
              <a:rPr lang="en-US" smtClean="0"/>
              <a:t>52</a:t>
            </a:fld>
            <a:endParaRPr lang="en-US" dirty="0"/>
          </a:p>
        </p:txBody>
      </p:sp>
    </p:spTree>
    <p:extLst>
      <p:ext uri="{BB962C8B-B14F-4D97-AF65-F5344CB8AC3E}">
        <p14:creationId xmlns:p14="http://schemas.microsoft.com/office/powerpoint/2010/main" val="390401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1972 Italy experience ---</a:t>
            </a:r>
          </a:p>
          <a:p>
            <a:r>
              <a:rPr lang="en-US" dirty="0"/>
              <a:t>Friend on yacht  1970s</a:t>
            </a:r>
          </a:p>
        </p:txBody>
      </p:sp>
      <p:sp>
        <p:nvSpPr>
          <p:cNvPr id="4" name="Slide Number Placeholder 3"/>
          <p:cNvSpPr>
            <a:spLocks noGrp="1"/>
          </p:cNvSpPr>
          <p:nvPr>
            <p:ph type="sldNum" sz="quarter" idx="5"/>
          </p:nvPr>
        </p:nvSpPr>
        <p:spPr/>
        <p:txBody>
          <a:bodyPr/>
          <a:lstStyle/>
          <a:p>
            <a:fld id="{7616974F-7CDF-454E-9D3F-0FB1EAA0433A}" type="slidenum">
              <a:rPr lang="en-US" smtClean="0"/>
              <a:t>8</a:t>
            </a:fld>
            <a:endParaRPr lang="en-US"/>
          </a:p>
        </p:txBody>
      </p:sp>
    </p:spTree>
    <p:extLst>
      <p:ext uri="{BB962C8B-B14F-4D97-AF65-F5344CB8AC3E}">
        <p14:creationId xmlns:p14="http://schemas.microsoft.com/office/powerpoint/2010/main" val="378506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Resolution: establishes importance of OT</a:t>
            </a:r>
          </a:p>
          <a:p>
            <a:r>
              <a:rPr lang="en-US" dirty="0"/>
              <a:t>WHO ICF</a:t>
            </a:r>
            <a:r>
              <a:rPr lang="en-US" baseline="0" dirty="0"/>
              <a:t>: universal base, culturally-sensitive, client-centered</a:t>
            </a:r>
          </a:p>
          <a:p>
            <a:r>
              <a:rPr lang="en-US" baseline="0" dirty="0"/>
              <a:t>WFOT: interfaces with the WHO ICF</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54</a:t>
            </a:fld>
            <a:endParaRPr lang="en-US" dirty="0"/>
          </a:p>
        </p:txBody>
      </p:sp>
    </p:spTree>
    <p:extLst>
      <p:ext uri="{BB962C8B-B14F-4D97-AF65-F5344CB8AC3E}">
        <p14:creationId xmlns:p14="http://schemas.microsoft.com/office/powerpoint/2010/main" val="1177165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guidelines</a:t>
            </a:r>
          </a:p>
        </p:txBody>
      </p:sp>
      <p:sp>
        <p:nvSpPr>
          <p:cNvPr id="4" name="Slide Number Placeholder 3"/>
          <p:cNvSpPr>
            <a:spLocks noGrp="1"/>
          </p:cNvSpPr>
          <p:nvPr>
            <p:ph type="sldNum" sz="quarter" idx="10"/>
          </p:nvPr>
        </p:nvSpPr>
        <p:spPr/>
        <p:txBody>
          <a:bodyPr/>
          <a:lstStyle/>
          <a:p>
            <a:fld id="{7616974F-7CDF-454E-9D3F-0FB1EAA0433A}" type="slidenum">
              <a:rPr lang="en-US" smtClean="0"/>
              <a:t>55</a:t>
            </a:fld>
            <a:endParaRPr lang="en-US" dirty="0"/>
          </a:p>
        </p:txBody>
      </p:sp>
    </p:spTree>
    <p:extLst>
      <p:ext uri="{BB962C8B-B14F-4D97-AF65-F5344CB8AC3E}">
        <p14:creationId xmlns:p14="http://schemas.microsoft.com/office/powerpoint/2010/main" val="220502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practice guidelines to </a:t>
            </a:r>
            <a:r>
              <a:rPr lang="en-US" baseline="0" dirty="0"/>
              <a:t>develop services that are universal, </a:t>
            </a:r>
            <a:r>
              <a:rPr lang="en-US" sz="1200" dirty="0">
                <a:solidFill>
                  <a:srgbClr val="800000"/>
                </a:solidFill>
              </a:rPr>
              <a:t>international, </a:t>
            </a:r>
            <a:r>
              <a:rPr lang="en-US" sz="1200" dirty="0">
                <a:solidFill>
                  <a:srgbClr val="FFFF00"/>
                </a:solidFill>
              </a:rPr>
              <a:t>culturally sensitive</a:t>
            </a:r>
            <a:r>
              <a:rPr lang="en-US" sz="1200" dirty="0"/>
              <a:t>, </a:t>
            </a:r>
            <a:r>
              <a:rPr lang="en-US" sz="1200" dirty="0">
                <a:solidFill>
                  <a:srgbClr val="800000"/>
                </a:solidFill>
              </a:rPr>
              <a:t>trauma-informed</a:t>
            </a:r>
            <a:r>
              <a:rPr lang="en-US" sz="1200" dirty="0"/>
              <a:t>, multi-disciplinary, </a:t>
            </a:r>
            <a:r>
              <a:rPr lang="en-US" sz="1200" dirty="0">
                <a:solidFill>
                  <a:srgbClr val="FFFF00"/>
                </a:solidFill>
              </a:rPr>
              <a:t>client-centered</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56</a:t>
            </a:fld>
            <a:endParaRPr lang="en-US" dirty="0"/>
          </a:p>
        </p:txBody>
      </p:sp>
    </p:spTree>
    <p:extLst>
      <p:ext uri="{BB962C8B-B14F-4D97-AF65-F5344CB8AC3E}">
        <p14:creationId xmlns:p14="http://schemas.microsoft.com/office/powerpoint/2010/main" val="220502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guidelines</a:t>
            </a:r>
          </a:p>
        </p:txBody>
      </p:sp>
      <p:sp>
        <p:nvSpPr>
          <p:cNvPr id="4" name="Slide Number Placeholder 3"/>
          <p:cNvSpPr>
            <a:spLocks noGrp="1"/>
          </p:cNvSpPr>
          <p:nvPr>
            <p:ph type="sldNum" sz="quarter" idx="10"/>
          </p:nvPr>
        </p:nvSpPr>
        <p:spPr/>
        <p:txBody>
          <a:bodyPr/>
          <a:lstStyle/>
          <a:p>
            <a:fld id="{7616974F-7CDF-454E-9D3F-0FB1EAA0433A}" type="slidenum">
              <a:rPr lang="en-US" smtClean="0"/>
              <a:t>57</a:t>
            </a:fld>
            <a:endParaRPr lang="en-US" dirty="0"/>
          </a:p>
        </p:txBody>
      </p:sp>
    </p:spTree>
    <p:extLst>
      <p:ext uri="{BB962C8B-B14F-4D97-AF65-F5344CB8AC3E}">
        <p14:creationId xmlns:p14="http://schemas.microsoft.com/office/powerpoint/2010/main" val="301318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Reintegration and Repatriation.</a:t>
            </a:r>
          </a:p>
        </p:txBody>
      </p:sp>
      <p:sp>
        <p:nvSpPr>
          <p:cNvPr id="4" name="Slide Number Placeholder 3"/>
          <p:cNvSpPr>
            <a:spLocks noGrp="1"/>
          </p:cNvSpPr>
          <p:nvPr>
            <p:ph type="sldNum" sz="quarter" idx="10"/>
          </p:nvPr>
        </p:nvSpPr>
        <p:spPr/>
        <p:txBody>
          <a:bodyPr/>
          <a:lstStyle/>
          <a:p>
            <a:fld id="{7616974F-7CDF-454E-9D3F-0FB1EAA0433A}" type="slidenum">
              <a:rPr lang="en-US" smtClean="0"/>
              <a:t>62</a:t>
            </a:fld>
            <a:endParaRPr lang="en-US" dirty="0"/>
          </a:p>
        </p:txBody>
      </p:sp>
    </p:spTree>
    <p:extLst>
      <p:ext uri="{BB962C8B-B14F-4D97-AF65-F5344CB8AC3E}">
        <p14:creationId xmlns:p14="http://schemas.microsoft.com/office/powerpoint/2010/main" val="2089362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16974F-7CDF-454E-9D3F-0FB1EAA0433A}" type="slidenum">
              <a:rPr lang="en-US" smtClean="0"/>
              <a:t>69</a:t>
            </a:fld>
            <a:endParaRPr lang="en-US"/>
          </a:p>
        </p:txBody>
      </p:sp>
    </p:spTree>
    <p:extLst>
      <p:ext uri="{BB962C8B-B14F-4D97-AF65-F5344CB8AC3E}">
        <p14:creationId xmlns:p14="http://schemas.microsoft.com/office/powerpoint/2010/main" val="1175987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16974F-7CDF-454E-9D3F-0FB1EAA0433A}" type="slidenum">
              <a:rPr lang="en-US" smtClean="0"/>
              <a:t>70</a:t>
            </a:fld>
            <a:endParaRPr lang="en-US"/>
          </a:p>
        </p:txBody>
      </p:sp>
    </p:spTree>
    <p:extLst>
      <p:ext uri="{BB962C8B-B14F-4D97-AF65-F5344CB8AC3E}">
        <p14:creationId xmlns:p14="http://schemas.microsoft.com/office/powerpoint/2010/main" val="3995526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16974F-7CDF-454E-9D3F-0FB1EAA0433A}" type="slidenum">
              <a:rPr lang="en-US" smtClean="0"/>
              <a:t>71</a:t>
            </a:fld>
            <a:endParaRPr lang="en-US"/>
          </a:p>
        </p:txBody>
      </p:sp>
    </p:spTree>
    <p:extLst>
      <p:ext uri="{BB962C8B-B14F-4D97-AF65-F5344CB8AC3E}">
        <p14:creationId xmlns:p14="http://schemas.microsoft.com/office/powerpoint/2010/main" val="962834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16974F-7CDF-454E-9D3F-0FB1EAA0433A}" type="slidenum">
              <a:rPr lang="en-US" smtClean="0"/>
              <a:t>72</a:t>
            </a:fld>
            <a:endParaRPr lang="en-US"/>
          </a:p>
        </p:txBody>
      </p:sp>
    </p:spTree>
    <p:extLst>
      <p:ext uri="{BB962C8B-B14F-4D97-AF65-F5344CB8AC3E}">
        <p14:creationId xmlns:p14="http://schemas.microsoft.com/office/powerpoint/2010/main" val="962834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16974F-7CDF-454E-9D3F-0FB1EAA0433A}" type="slidenum">
              <a:rPr lang="en-US" smtClean="0"/>
              <a:t>73</a:t>
            </a:fld>
            <a:endParaRPr lang="en-US"/>
          </a:p>
        </p:txBody>
      </p:sp>
    </p:spTree>
    <p:extLst>
      <p:ext uri="{BB962C8B-B14F-4D97-AF65-F5344CB8AC3E}">
        <p14:creationId xmlns:p14="http://schemas.microsoft.com/office/powerpoint/2010/main" val="398640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 activities includes </a:t>
            </a:r>
          </a:p>
        </p:txBody>
      </p:sp>
      <p:sp>
        <p:nvSpPr>
          <p:cNvPr id="4" name="Slide Number Placeholder 3"/>
          <p:cNvSpPr>
            <a:spLocks noGrp="1"/>
          </p:cNvSpPr>
          <p:nvPr>
            <p:ph type="sldNum" sz="quarter" idx="10"/>
          </p:nvPr>
        </p:nvSpPr>
        <p:spPr/>
        <p:txBody>
          <a:bodyPr/>
          <a:lstStyle/>
          <a:p>
            <a:fld id="{7616974F-7CDF-454E-9D3F-0FB1EAA0433A}" type="slidenum">
              <a:rPr lang="en-US" smtClean="0"/>
              <a:t>11</a:t>
            </a:fld>
            <a:endParaRPr lang="en-US" dirty="0"/>
          </a:p>
        </p:txBody>
      </p:sp>
    </p:spTree>
    <p:extLst>
      <p:ext uri="{BB962C8B-B14F-4D97-AF65-F5344CB8AC3E}">
        <p14:creationId xmlns:p14="http://schemas.microsoft.com/office/powerpoint/2010/main" val="47158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a:t>, </a:t>
            </a:r>
            <a:r>
              <a:rPr lang="en-US" sz="2000" baseline="0"/>
              <a:t>including grant reports and reference guides from governmental bodies such as the National Institute of Justice, U.S. Department of Justice, U.S. Department of State, United Nations Higher Commissioner for Refugees (UNHCR), and ‘‘think tanks’’ such as the Urban Institute. These 22 documents were vetted by the same inclu- sion criteria listed above, and 9 documents meeting the criteria were included in the final literature review.</a:t>
            </a:r>
          </a:p>
        </p:txBody>
      </p:sp>
      <p:sp>
        <p:nvSpPr>
          <p:cNvPr id="4" name="Slide Number Placeholder 3"/>
          <p:cNvSpPr>
            <a:spLocks noGrp="1"/>
          </p:cNvSpPr>
          <p:nvPr>
            <p:ph type="sldNum" sz="quarter" idx="10"/>
          </p:nvPr>
        </p:nvSpPr>
        <p:spPr/>
        <p:txBody>
          <a:bodyPr/>
          <a:lstStyle/>
          <a:p>
            <a:fld id="{7616974F-7CDF-454E-9D3F-0FB1EAA0433A}" type="slidenum">
              <a:rPr lang="en-US" smtClean="0"/>
              <a:t>83</a:t>
            </a:fld>
            <a:endParaRPr lang="en-US"/>
          </a:p>
        </p:txBody>
      </p:sp>
    </p:spTree>
    <p:extLst>
      <p:ext uri="{BB962C8B-B14F-4D97-AF65-F5344CB8AC3E}">
        <p14:creationId xmlns:p14="http://schemas.microsoft.com/office/powerpoint/2010/main" val="3337798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startAt="3"/>
            </a:pPr>
            <a:r>
              <a:rPr lang="en-US" sz="2000" baseline="0"/>
              <a:t>The e-mail described the purpose of the research and requested the recipient provide either physical or electronic copies of ‘‘written documents that discuss the needs of survivors of sex trafficking, services that are currently being provided, or service delivery practices currently used h this population.</a:t>
            </a:r>
          </a:p>
          <a:p>
            <a:pPr marL="457200" indent="-457200">
              <a:buAutoNum type="arabicPeriod" startAt="3"/>
            </a:pPr>
            <a:r>
              <a:rPr lang="en-US" sz="2000" baseline="0"/>
              <a:t>key researchers in the field of sex trafficking,  identified through the peer-reviewed articles and the Internet-based literature search. These persons were asked to nominate publications they considered relevant for inclusion in the review; these contacts yielded five new publications</a:t>
            </a:r>
          </a:p>
          <a:p>
            <a:pPr marL="457200" indent="-457200">
              <a:buAutoNum type="arabicPeriod" startAt="3"/>
            </a:pPr>
            <a:endParaRPr lang="en-US" sz="2000" baseline="0"/>
          </a:p>
        </p:txBody>
      </p:sp>
      <p:sp>
        <p:nvSpPr>
          <p:cNvPr id="4" name="Slide Number Placeholder 3"/>
          <p:cNvSpPr>
            <a:spLocks noGrp="1"/>
          </p:cNvSpPr>
          <p:nvPr>
            <p:ph type="sldNum" sz="quarter" idx="10"/>
          </p:nvPr>
        </p:nvSpPr>
        <p:spPr/>
        <p:txBody>
          <a:bodyPr/>
          <a:lstStyle/>
          <a:p>
            <a:fld id="{7616974F-7CDF-454E-9D3F-0FB1EAA0433A}" type="slidenum">
              <a:rPr lang="en-US" smtClean="0"/>
              <a:t>84</a:t>
            </a:fld>
            <a:endParaRPr lang="en-US"/>
          </a:p>
        </p:txBody>
      </p:sp>
    </p:spTree>
    <p:extLst>
      <p:ext uri="{BB962C8B-B14F-4D97-AF65-F5344CB8AC3E}">
        <p14:creationId xmlns:p14="http://schemas.microsoft.com/office/powerpoint/2010/main" val="3337798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Reintegration and Repatriation.</a:t>
            </a:r>
          </a:p>
        </p:txBody>
      </p:sp>
      <p:sp>
        <p:nvSpPr>
          <p:cNvPr id="4" name="Slide Number Placeholder 3"/>
          <p:cNvSpPr>
            <a:spLocks noGrp="1"/>
          </p:cNvSpPr>
          <p:nvPr>
            <p:ph type="sldNum" sz="quarter" idx="10"/>
          </p:nvPr>
        </p:nvSpPr>
        <p:spPr/>
        <p:txBody>
          <a:bodyPr/>
          <a:lstStyle/>
          <a:p>
            <a:fld id="{7616974F-7CDF-454E-9D3F-0FB1EAA0433A}" type="slidenum">
              <a:rPr lang="en-US" smtClean="0"/>
              <a:t>86</a:t>
            </a:fld>
            <a:endParaRPr lang="en-US"/>
          </a:p>
        </p:txBody>
      </p:sp>
    </p:spTree>
    <p:extLst>
      <p:ext uri="{BB962C8B-B14F-4D97-AF65-F5344CB8AC3E}">
        <p14:creationId xmlns:p14="http://schemas.microsoft.com/office/powerpoint/2010/main" val="101027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guidelines</a:t>
            </a:r>
          </a:p>
        </p:txBody>
      </p:sp>
      <p:sp>
        <p:nvSpPr>
          <p:cNvPr id="4" name="Slide Number Placeholder 3"/>
          <p:cNvSpPr>
            <a:spLocks noGrp="1"/>
          </p:cNvSpPr>
          <p:nvPr>
            <p:ph type="sldNum" sz="quarter" idx="10"/>
          </p:nvPr>
        </p:nvSpPr>
        <p:spPr/>
        <p:txBody>
          <a:bodyPr/>
          <a:lstStyle/>
          <a:p>
            <a:fld id="{7616974F-7CDF-454E-9D3F-0FB1EAA0433A}" type="slidenum">
              <a:rPr lang="en-US" smtClean="0"/>
              <a:t>14</a:t>
            </a:fld>
            <a:endParaRPr lang="en-US" dirty="0"/>
          </a:p>
        </p:txBody>
      </p:sp>
    </p:spTree>
    <p:extLst>
      <p:ext uri="{BB962C8B-B14F-4D97-AF65-F5344CB8AC3E}">
        <p14:creationId xmlns:p14="http://schemas.microsoft.com/office/powerpoint/2010/main" val="395078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guidelines</a:t>
            </a:r>
          </a:p>
        </p:txBody>
      </p:sp>
      <p:sp>
        <p:nvSpPr>
          <p:cNvPr id="4" name="Slide Number Placeholder 3"/>
          <p:cNvSpPr>
            <a:spLocks noGrp="1"/>
          </p:cNvSpPr>
          <p:nvPr>
            <p:ph type="sldNum" sz="quarter" idx="10"/>
          </p:nvPr>
        </p:nvSpPr>
        <p:spPr/>
        <p:txBody>
          <a:bodyPr/>
          <a:lstStyle/>
          <a:p>
            <a:fld id="{7616974F-7CDF-454E-9D3F-0FB1EAA0433A}" type="slidenum">
              <a:rPr lang="en-US" smtClean="0"/>
              <a:t>15</a:t>
            </a:fld>
            <a:endParaRPr lang="en-US" dirty="0"/>
          </a:p>
        </p:txBody>
      </p:sp>
    </p:spTree>
    <p:extLst>
      <p:ext uri="{BB962C8B-B14F-4D97-AF65-F5344CB8AC3E}">
        <p14:creationId xmlns:p14="http://schemas.microsoft.com/office/powerpoint/2010/main" val="2103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bases and guidelines</a:t>
            </a:r>
          </a:p>
        </p:txBody>
      </p:sp>
      <p:sp>
        <p:nvSpPr>
          <p:cNvPr id="4" name="Slide Number Placeholder 3"/>
          <p:cNvSpPr>
            <a:spLocks noGrp="1"/>
          </p:cNvSpPr>
          <p:nvPr>
            <p:ph type="sldNum" sz="quarter" idx="10"/>
          </p:nvPr>
        </p:nvSpPr>
        <p:spPr/>
        <p:txBody>
          <a:bodyPr/>
          <a:lstStyle/>
          <a:p>
            <a:fld id="{7616974F-7CDF-454E-9D3F-0FB1EAA0433A}" type="slidenum">
              <a:rPr lang="en-US" smtClean="0"/>
              <a:t>17</a:t>
            </a:fld>
            <a:endParaRPr lang="en-US" dirty="0"/>
          </a:p>
        </p:txBody>
      </p:sp>
    </p:spTree>
    <p:extLst>
      <p:ext uri="{BB962C8B-B14F-4D97-AF65-F5344CB8AC3E}">
        <p14:creationId xmlns:p14="http://schemas.microsoft.com/office/powerpoint/2010/main" val="316272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 activities includes </a:t>
            </a:r>
          </a:p>
        </p:txBody>
      </p:sp>
      <p:sp>
        <p:nvSpPr>
          <p:cNvPr id="4" name="Slide Number Placeholder 3"/>
          <p:cNvSpPr>
            <a:spLocks noGrp="1"/>
          </p:cNvSpPr>
          <p:nvPr>
            <p:ph type="sldNum" sz="quarter" idx="10"/>
          </p:nvPr>
        </p:nvSpPr>
        <p:spPr/>
        <p:txBody>
          <a:bodyPr/>
          <a:lstStyle/>
          <a:p>
            <a:fld id="{7616974F-7CDF-454E-9D3F-0FB1EAA0433A}" type="slidenum">
              <a:rPr lang="en-US" smtClean="0"/>
              <a:t>20</a:t>
            </a:fld>
            <a:endParaRPr lang="en-US" dirty="0"/>
          </a:p>
        </p:txBody>
      </p:sp>
    </p:spTree>
    <p:extLst>
      <p:ext uri="{BB962C8B-B14F-4D97-AF65-F5344CB8AC3E}">
        <p14:creationId xmlns:p14="http://schemas.microsoft.com/office/powerpoint/2010/main" val="47158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21</a:t>
            </a:fld>
            <a:endParaRPr lang="en-US" dirty="0"/>
          </a:p>
        </p:txBody>
      </p:sp>
    </p:spTree>
    <p:extLst>
      <p:ext uri="{BB962C8B-B14F-4D97-AF65-F5344CB8AC3E}">
        <p14:creationId xmlns:p14="http://schemas.microsoft.com/office/powerpoint/2010/main" val="81192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15 girls</a:t>
            </a:r>
            <a:r>
              <a:rPr lang="en-US" baseline="0" dirty="0"/>
              <a:t> reportedly abused, 1 in 25 boys reportedly abused,  1in 3, 1 in 5</a:t>
            </a:r>
            <a:endParaRPr lang="en-US" dirty="0"/>
          </a:p>
        </p:txBody>
      </p:sp>
      <p:sp>
        <p:nvSpPr>
          <p:cNvPr id="4" name="Slide Number Placeholder 3"/>
          <p:cNvSpPr>
            <a:spLocks noGrp="1"/>
          </p:cNvSpPr>
          <p:nvPr>
            <p:ph type="sldNum" sz="quarter" idx="10"/>
          </p:nvPr>
        </p:nvSpPr>
        <p:spPr/>
        <p:txBody>
          <a:bodyPr/>
          <a:lstStyle/>
          <a:p>
            <a:fld id="{7616974F-7CDF-454E-9D3F-0FB1EAA0433A}" type="slidenum">
              <a:rPr lang="en-US" smtClean="0"/>
              <a:t>22</a:t>
            </a:fld>
            <a:endParaRPr lang="en-US" dirty="0"/>
          </a:p>
        </p:txBody>
      </p:sp>
    </p:spTree>
    <p:extLst>
      <p:ext uri="{BB962C8B-B14F-4D97-AF65-F5344CB8AC3E}">
        <p14:creationId xmlns:p14="http://schemas.microsoft.com/office/powerpoint/2010/main" val="96132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21656B98-A1A1-AC4F-A248-5B054B9CBC07}"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56B98-A1A1-AC4F-A248-5B054B9CBC07}" type="datetimeFigureOut">
              <a:rPr lang="en-US" smtClean="0"/>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56B98-A1A1-AC4F-A248-5B054B9CBC07}"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656B98-A1A1-AC4F-A248-5B054B9CBC07}"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656B98-A1A1-AC4F-A248-5B054B9CBC07}" type="datetimeFigureOut">
              <a:rPr lang="en-US" smtClean="0"/>
              <a:t>10/3/23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14E9B-B3CA-9F4E-9B45-87099FFCDBD6}" type="slidenum">
              <a:rPr lang="en-US" smtClean="0"/>
              <a:t>‹#›</a:t>
            </a:fld>
            <a:endParaRPr lang="en-US"/>
          </a:p>
        </p:txBody>
      </p:sp>
    </p:spTree>
    <p:extLst>
      <p:ext uri="{BB962C8B-B14F-4D97-AF65-F5344CB8AC3E}">
        <p14:creationId xmlns:p14="http://schemas.microsoft.com/office/powerpoint/2010/main" val="241356316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656B98-A1A1-AC4F-A248-5B054B9CBC07}"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21656B98-A1A1-AC4F-A248-5B054B9CBC07}" type="datetimeFigureOut">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656B98-A1A1-AC4F-A248-5B054B9CBC07}" type="datetimeFigureOut">
              <a:rPr lang="en-US" smtClean="0"/>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14E9B-B3CA-9F4E-9B45-87099FFCDBD6}"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656B98-A1A1-AC4F-A248-5B054B9CBC07}" type="datetimeFigureOut">
              <a:rPr lang="en-US" smtClean="0"/>
              <a:t>10/3/23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656B98-A1A1-AC4F-A248-5B054B9CBC07}" type="datetimeFigureOut">
              <a:rPr lang="en-US" smtClean="0"/>
              <a:t>10/3/23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56B98-A1A1-AC4F-A248-5B054B9CBC07}" type="datetimeFigureOut">
              <a:rPr lang="en-US" smtClean="0"/>
              <a:t>10/3/23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14E9B-B3CA-9F4E-9B45-87099FFCDBD6}" type="slidenum">
              <a:rPr lang="en-US" smtClean="0"/>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21656B98-A1A1-AC4F-A248-5B054B9CBC07}" type="datetimeFigureOut">
              <a:rPr lang="en-US" smtClean="0"/>
              <a:t>10/3/23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0114E9B-B3CA-9F4E-9B45-87099FFCDBD6}" type="slidenum">
              <a:rPr lang="en-US" smtClean="0"/>
              <a:t>‹#›</a:t>
            </a:fld>
            <a:endParaRPr lang="en-US"/>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2" y="5050633"/>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21656B98-A1A1-AC4F-A248-5B054B9CBC07}" type="datetimeFigureOut">
              <a:rPr lang="en-US" smtClean="0"/>
              <a:t>10/3/23</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0114E9B-B3CA-9F4E-9B45-87099FFCDBD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18"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spd="slow">
    <p:cover/>
  </p:transition>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hchr.org/EN/NewsEvents/Pages/Childandforcedmarriagemanifestationofgenderdiscrimination.aspx" TargetMode="Externa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hyperlink" Target="https://www.nationalreview.com/2018/08/porn-human-trafficking-reinforce-each-other/"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TONITA7@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sxsrf=ALeKk03lmYGPkq99ZBo9ubNQSroannUDvA:1594909760577&amp;source=univ&amp;tbm=isch&amp;q=SEX+TRAFFICKING+IMAGES+FREE&amp;sa=X&amp;ved=2ahUKEwiRiunt_dHqAhVkTd8KHd_0AmUQ7Al6BAgKEBk&amp;biw=860&amp;bih=526#imgrc=zTazfjnFYpIkH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microsoft.com/office/2018/10/relationships/comments" Target="../comments/modernComment_13B_C03CB8C6.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www.aota.org/~/media/Corporate/Files/Publications/CE-Articles/CEA_January_2020.pdf" TargetMode="External"/><Relationship Id="rId2" Type="http://schemas.openxmlformats.org/officeDocument/2006/relationships/hyperlink" Target="https://www.freenetwork.us/"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ww.awkolaw.com/walking-through-a-field-of-landmines-survivors-of-sexual-assault-and-human-trafficking-struggle-to-negotiate-trauma-trigger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i:10.5014/ajot.2020.74S200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myfloridalegal.com/pages.nsf/Main/1B65E6FE7329293A852583F3005782B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nsuworks.nova.edu/do/search/?g=author%3A%22Freeman%22%20author_fname%3A%22Lillian%22&amp;start=0&amp;context=3894661" TargetMode="External"/><Relationship Id="rId4" Type="http://schemas.openxmlformats.org/officeDocument/2006/relationships/hyperlink" Target="https://doi.org/10.1080/23322705.2021.1980713"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ciw-online.org/museu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www.ilo.org/wcmsp5/groups/public/---ed_norm/---declaration/documents/publication/wcms_182004.pd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ilo.org/global/topics/forced-labour/lang--en/index.ht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dx.doi.org/10.1080/10911359.2013.764198"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candacepert.com/" TargetMode="External"/><Relationship Id="rId2" Type="http://schemas.openxmlformats.org/officeDocument/2006/relationships/hyperlink" Target="https://soar.usa.edu/cgi/viewcontent.cgi?article=1016&amp;context=capstones" TargetMode="External"/><Relationship Id="rId1" Type="http://schemas.openxmlformats.org/officeDocument/2006/relationships/slideLayout" Target="../slideLayouts/slideLayout3.xml"/><Relationship Id="rId4" Type="http://schemas.openxmlformats.org/officeDocument/2006/relationships/hyperlink" Target="https://www.utoledo.edu/hhs/ot/2022-scholarly-projects-capstones.html.and"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aota.org/~/media/Corporate/Files/Publications/CE-Articles/CEA_January_2020.pdf" TargetMode="External"/><Relationship Id="rId2" Type="http://schemas.openxmlformats.org/officeDocument/2006/relationships/hyperlink" Target="http://www.samhsa.gov/trauma|default_collection|Newsletter"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www.un.org/en/chronicle/article/prevention-prosection-and-protection-human-trafficking" TargetMode="External"/><Relationship Id="rId2" Type="http://schemas.openxmlformats.org/officeDocument/2006/relationships/hyperlink" Target="https://togetherfreedom.org/trafficking-facts-statistics/?gclid=EAIaIQobChMImt7Gt_G48gIVDszICh0t9waaEAAYAiAAEgIYG_D_BwE" TargetMode="External"/><Relationship Id="rId1" Type="http://schemas.openxmlformats.org/officeDocument/2006/relationships/slideLayout" Target="../slideLayouts/slideLayout3.xml"/><Relationship Id="rId5" Type="http://schemas.openxmlformats.org/officeDocument/2006/relationships/hyperlink" Target="https://www.unodc.org/documents/human-trafficking/Model_Law_against_TIP.pdf%20%20%09ISBN" TargetMode="External"/><Relationship Id="rId4" Type="http://schemas.openxmlformats.org/officeDocument/2006/relationships/hyperlink" Target="https://www.unodc.org/unodc/human-traffickin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unodc.org/unodc/human-trafficking/" TargetMode="External"/><Relationship Id="rId2" Type="http://schemas.openxmlformats.org/officeDocument/2006/relationships/hyperlink" Target="http://www.undoc.org/unodc/en/human-trafficking/global-report-on-trafficking-in-persons.html" TargetMode="External"/><Relationship Id="rId1" Type="http://schemas.openxmlformats.org/officeDocument/2006/relationships/slideLayout" Target="../slideLayouts/slideLayout3.xml"/><Relationship Id="rId5" Type="http://schemas.openxmlformats.org/officeDocument/2006/relationships/hyperlink" Target="https://www.who.int/classifications/icf/en/" TargetMode="External"/><Relationship Id="rId4" Type="http://schemas.openxmlformats.org/officeDocument/2006/relationships/hyperlink" Target="http://www.wfot.org/aboutus/fundamentalbeliefs.aspx"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soroptimisthuntingtonbeach.org/wp-content/uploads/2016/08/women.4.jpg" TargetMode="Externa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rot="19140000">
            <a:off x="237090" y="2132058"/>
            <a:ext cx="6741852" cy="1204306"/>
          </a:xfrm>
        </p:spPr>
        <p:txBody>
          <a:bodyPr>
            <a:scene3d>
              <a:camera prst="orthographicFront"/>
              <a:lightRig rig="balanced" dir="t">
                <a:rot lat="0" lon="0" rev="2100000"/>
              </a:lightRig>
            </a:scene3d>
            <a:sp3d extrusionH="57150" prstMaterial="metal">
              <a:bevelT w="38100" h="25400"/>
              <a:contourClr>
                <a:schemeClr val="bg2"/>
              </a:contourClr>
            </a:sp3d>
          </a:bodyPr>
          <a:lstStyle/>
          <a:p>
            <a:br>
              <a:rPr lang="en-US" sz="4000" b="1" dirty="0"/>
            </a:br>
            <a:endParaRPr lang="en-US" sz="4800" b="1" dirty="0"/>
          </a:p>
        </p:txBody>
      </p:sp>
      <p:pic>
        <p:nvPicPr>
          <p:cNvPr id="6" name="Picture 5" descr="BU0019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15175">
            <a:off x="-163202" y="-927486"/>
            <a:ext cx="7581202" cy="7091215"/>
          </a:xfrm>
          <a:prstGeom prst="rect">
            <a:avLst/>
          </a:prstGeom>
          <a:solidFill>
            <a:schemeClr val="bg2"/>
          </a:solidFill>
        </p:spPr>
      </p:pic>
      <p:sp>
        <p:nvSpPr>
          <p:cNvPr id="7" name="Rectangle 6"/>
          <p:cNvSpPr/>
          <p:nvPr/>
        </p:nvSpPr>
        <p:spPr>
          <a:xfrm rot="20855327">
            <a:off x="851153" y="437430"/>
            <a:ext cx="5552492" cy="3785652"/>
          </a:xfrm>
          <a:prstGeom prst="rect">
            <a:avLst/>
          </a:prstGeom>
          <a:noFill/>
          <a:effectLst>
            <a:glow rad="1352969">
              <a:schemeClr val="accent1">
                <a:alpha val="40000"/>
              </a:schemeClr>
            </a:glow>
            <a:outerShdw blurRad="50800" dist="50800" dir="8220000" algn="ctr" rotWithShape="0">
              <a:srgbClr val="000000">
                <a:alpha val="2288"/>
              </a:srgbClr>
            </a:outerShdw>
          </a:effectLst>
        </p:spPr>
        <p:txBody>
          <a:bodyPr wrap="square">
            <a:spAutoFit/>
          </a:bodyPr>
          <a:lstStyle/>
          <a:p>
            <a:pPr marL="609600" marR="0" indent="-304800">
              <a:spcBef>
                <a:spcPts val="0"/>
              </a:spcBef>
              <a:spcAft>
                <a:spcPts val="0"/>
              </a:spcAft>
            </a:pPr>
            <a:r>
              <a:rPr lang="en-US" sz="4000" b="1" dirty="0">
                <a:solidFill>
                  <a:srgbClr val="000000"/>
                </a:solidFill>
                <a:effectLst/>
                <a:latin typeface="+mj-lt"/>
                <a:ea typeface="Calibri" panose="020F0502020204030204" pitchFamily="34" charset="0"/>
                <a:cs typeface="Helvetica" pitchFamily="2" charset="0"/>
              </a:rPr>
              <a:t>Human Trafficking in Practice and Fieldwork for Therapy Students, Practitioners, and Educators </a:t>
            </a:r>
            <a:endParaRPr lang="en-US" sz="32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rot="21351732">
            <a:off x="1194508" y="4948216"/>
            <a:ext cx="7798150" cy="1938992"/>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dirty="0">
                <a:ln w="50800"/>
                <a:solidFill>
                  <a:schemeClr val="bg1">
                    <a:shade val="50000"/>
                  </a:schemeClr>
                </a:solidFill>
              </a:rPr>
              <a:t>Toni Thompson, DrOT, OTR/L </a:t>
            </a:r>
          </a:p>
          <a:p>
            <a:pPr algn="ctr"/>
            <a:r>
              <a:rPr lang="en-US" sz="2400" b="1" dirty="0">
                <a:ln w="50800"/>
                <a:solidFill>
                  <a:schemeClr val="bg1">
                    <a:shade val="50000"/>
                  </a:schemeClr>
                </a:solidFill>
              </a:rPr>
              <a:t>Tennessee Occupational Therapy Physical Therapy Conference</a:t>
            </a:r>
          </a:p>
          <a:p>
            <a:pPr algn="ctr"/>
            <a:r>
              <a:rPr lang="en-US" sz="2400" b="1" dirty="0">
                <a:ln w="50800"/>
                <a:solidFill>
                  <a:schemeClr val="bg1">
                    <a:shade val="50000"/>
                  </a:schemeClr>
                </a:solidFill>
              </a:rPr>
              <a:t>October  2023</a:t>
            </a:r>
          </a:p>
          <a:p>
            <a:pPr algn="ctr"/>
            <a:endParaRPr lang="en-US" sz="2400" b="1" dirty="0">
              <a:ln w="50800"/>
              <a:solidFill>
                <a:schemeClr val="bg1">
                  <a:shade val="50000"/>
                </a:schemeClr>
              </a:solidFill>
            </a:endParaRPr>
          </a:p>
        </p:txBody>
      </p:sp>
    </p:spTree>
    <p:extLst>
      <p:ext uri="{BB962C8B-B14F-4D97-AF65-F5344CB8AC3E}">
        <p14:creationId xmlns:p14="http://schemas.microsoft.com/office/powerpoint/2010/main" val="2648432193"/>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380" y="296140"/>
            <a:ext cx="8083882" cy="620662"/>
          </a:xfrm>
        </p:spPr>
        <p:txBody>
          <a:bodyPr/>
          <a:lstStyle/>
          <a:p>
            <a:pPr algn="ctr"/>
            <a:r>
              <a:rPr lang="en-US" sz="3200" b="1" dirty="0"/>
              <a:t>Trafficking BY THE NUMBERS</a:t>
            </a:r>
          </a:p>
        </p:txBody>
      </p:sp>
      <p:pic>
        <p:nvPicPr>
          <p:cNvPr id="6" name="Picture 5" descr="A person wearing a suit and tie standing next to a body of water&#10;&#10;Description automatically generated">
            <a:extLst>
              <a:ext uri="{FF2B5EF4-FFF2-40B4-BE49-F238E27FC236}">
                <a16:creationId xmlns:a16="http://schemas.microsoft.com/office/drawing/2014/main" id="{3D956748-96E6-F34B-B81E-35C5DEECEF4D}"/>
              </a:ext>
            </a:extLst>
          </p:cNvPr>
          <p:cNvPicPr>
            <a:picLocks noChangeAspect="1"/>
          </p:cNvPicPr>
          <p:nvPr/>
        </p:nvPicPr>
        <p:blipFill>
          <a:blip r:embed="rId2">
            <a:alphaModFix amt="50000"/>
          </a:blip>
          <a:stretch>
            <a:fillRect/>
          </a:stretch>
        </p:blipFill>
        <p:spPr>
          <a:xfrm>
            <a:off x="0" y="0"/>
            <a:ext cx="9144000" cy="6782960"/>
          </a:xfrm>
          <a:prstGeom prst="rect">
            <a:avLst/>
          </a:prstGeom>
        </p:spPr>
      </p:pic>
      <p:sp>
        <p:nvSpPr>
          <p:cNvPr id="4" name="Content Placeholder 3"/>
          <p:cNvSpPr>
            <a:spLocks noGrp="1"/>
          </p:cNvSpPr>
          <p:nvPr>
            <p:ph idx="1"/>
          </p:nvPr>
        </p:nvSpPr>
        <p:spPr>
          <a:xfrm>
            <a:off x="1155031" y="916802"/>
            <a:ext cx="7156795" cy="5500432"/>
          </a:xfrm>
        </p:spPr>
        <p:txBody>
          <a:bodyPr>
            <a:normAutofit lnSpcReduction="10000"/>
          </a:bodyPr>
          <a:lstStyle/>
          <a:p>
            <a:r>
              <a:rPr lang="en-US" sz="4800" dirty="0"/>
              <a:t>25M labor trafficking</a:t>
            </a:r>
          </a:p>
          <a:p>
            <a:r>
              <a:rPr lang="en-US" sz="4800" dirty="0"/>
              <a:t>	1 in 4—25% children</a:t>
            </a:r>
          </a:p>
          <a:p>
            <a:endParaRPr lang="en-US" sz="4800" dirty="0"/>
          </a:p>
          <a:p>
            <a:r>
              <a:rPr lang="en-US" sz="4800" dirty="0"/>
              <a:t>15M forced marriage</a:t>
            </a:r>
          </a:p>
          <a:p>
            <a:r>
              <a:rPr lang="en-US" sz="4800" dirty="0"/>
              <a:t>   </a:t>
            </a:r>
          </a:p>
          <a:p>
            <a:endParaRPr lang="en-US" sz="4800" dirty="0"/>
          </a:p>
          <a:p>
            <a:endParaRPr lang="en-US" dirty="0"/>
          </a:p>
          <a:p>
            <a:r>
              <a:rPr lang="en-US" b="0" dirty="0">
                <a:solidFill>
                  <a:srgbClr val="7AB6E8"/>
                </a:solidFill>
                <a:hlinkClick r:id="rId3">
                  <a:extLst>
                    <a:ext uri="{A12FA001-AC4F-418D-AE19-62706E023703}">
                      <ahyp:hlinkClr xmlns:ahyp="http://schemas.microsoft.com/office/drawing/2018/hyperlinkcolor" val="tx"/>
                    </a:ext>
                  </a:extLst>
                </a:hlinkClick>
              </a:rPr>
              <a:t>x</a:t>
            </a:r>
            <a:endParaRPr lang="en-US" b="0" dirty="0"/>
          </a:p>
        </p:txBody>
      </p:sp>
    </p:spTree>
    <p:extLst>
      <p:ext uri="{BB962C8B-B14F-4D97-AF65-F5344CB8AC3E}">
        <p14:creationId xmlns:p14="http://schemas.microsoft.com/office/powerpoint/2010/main" val="26446076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2.jpeg"/>
          <p:cNvPicPr>
            <a:picLocks noChangeAspect="1"/>
          </p:cNvPicPr>
          <p:nvPr/>
        </p:nvPicPr>
        <p:blipFill rotWithShape="1">
          <a:blip r:embed="rId3">
            <a:alphaModFix amt="20000"/>
            <a:extLst>
              <a:ext uri="{28A0092B-C50C-407E-A947-70E740481C1C}">
                <a14:useLocalDpi xmlns:a14="http://schemas.microsoft.com/office/drawing/2010/main" val="0"/>
              </a:ext>
            </a:extLst>
          </a:blip>
          <a:srcRect l="-1" r="-1209"/>
          <a:stretch/>
        </p:blipFill>
        <p:spPr>
          <a:xfrm>
            <a:off x="0" y="30797"/>
            <a:ext cx="9400674" cy="69475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itle 2"/>
          <p:cNvSpPr>
            <a:spLocks noGrp="1"/>
          </p:cNvSpPr>
          <p:nvPr>
            <p:ph type="title"/>
          </p:nvPr>
        </p:nvSpPr>
        <p:spPr>
          <a:xfrm>
            <a:off x="571380" y="147173"/>
            <a:ext cx="8083882" cy="608533"/>
          </a:xfrm>
        </p:spPr>
        <p:txBody>
          <a:bodyPr/>
          <a:lstStyle/>
          <a:p>
            <a:pPr algn="ctr"/>
            <a:r>
              <a:rPr lang="en-US" sz="3200" b="1" dirty="0"/>
              <a:t>Trafficking BY THE NUMBERS</a:t>
            </a:r>
          </a:p>
        </p:txBody>
      </p:sp>
      <p:sp>
        <p:nvSpPr>
          <p:cNvPr id="4" name="Content Placeholder 3"/>
          <p:cNvSpPr>
            <a:spLocks noGrp="1"/>
          </p:cNvSpPr>
          <p:nvPr>
            <p:ph idx="1"/>
          </p:nvPr>
        </p:nvSpPr>
        <p:spPr>
          <a:xfrm>
            <a:off x="965436" y="589935"/>
            <a:ext cx="7689826" cy="6243211"/>
          </a:xfrm>
        </p:spPr>
        <p:txBody>
          <a:bodyPr>
            <a:normAutofit fontScale="25000" lnSpcReduction="20000"/>
          </a:bodyPr>
          <a:lstStyle/>
          <a:p>
            <a:endParaRPr lang="en-US" baseline="30000" dirty="0"/>
          </a:p>
          <a:p>
            <a:pPr>
              <a:lnSpc>
                <a:spcPct val="120000"/>
              </a:lnSpc>
            </a:pPr>
            <a:r>
              <a:rPr lang="en-US" sz="14400" dirty="0"/>
              <a:t>25 M people in </a:t>
            </a:r>
            <a:r>
              <a:rPr lang="en-US" sz="14400" dirty="0">
                <a:solidFill>
                  <a:srgbClr val="FF0000"/>
                </a:solidFill>
              </a:rPr>
              <a:t>labor</a:t>
            </a:r>
            <a:r>
              <a:rPr lang="en-US" sz="14400" dirty="0"/>
              <a:t> activities</a:t>
            </a:r>
          </a:p>
          <a:p>
            <a:pPr>
              <a:lnSpc>
                <a:spcPct val="120000"/>
              </a:lnSpc>
            </a:pPr>
            <a:r>
              <a:rPr lang="en-US" sz="12800" dirty="0"/>
              <a:t>	74% adults 	26% children </a:t>
            </a:r>
          </a:p>
          <a:p>
            <a:pPr>
              <a:lnSpc>
                <a:spcPct val="120000"/>
              </a:lnSpc>
            </a:pPr>
            <a:r>
              <a:rPr lang="en-US" sz="12800" dirty="0"/>
              <a:t>	 --garment industry ($171B) </a:t>
            </a:r>
          </a:p>
          <a:p>
            <a:pPr>
              <a:lnSpc>
                <a:spcPct val="120000"/>
              </a:lnSpc>
            </a:pPr>
            <a:r>
              <a:rPr lang="en-US" sz="12800" dirty="0"/>
              <a:t>	 --domestic workers</a:t>
            </a:r>
          </a:p>
          <a:p>
            <a:pPr>
              <a:lnSpc>
                <a:spcPct val="120000"/>
              </a:lnSpc>
            </a:pPr>
            <a:r>
              <a:rPr lang="en-US" sz="12800" dirty="0"/>
              <a:t>     --hospitality</a:t>
            </a:r>
          </a:p>
          <a:p>
            <a:pPr>
              <a:lnSpc>
                <a:spcPct val="120000"/>
              </a:lnSpc>
            </a:pPr>
            <a:r>
              <a:rPr lang="en-US" sz="12800" dirty="0"/>
              <a:t>	 --construction</a:t>
            </a:r>
          </a:p>
          <a:p>
            <a:pPr>
              <a:lnSpc>
                <a:spcPct val="120000"/>
              </a:lnSpc>
            </a:pPr>
            <a:r>
              <a:rPr lang="en-US" sz="12800" dirty="0"/>
              <a:t>	 --agriculture</a:t>
            </a:r>
          </a:p>
          <a:p>
            <a:pPr>
              <a:lnSpc>
                <a:spcPct val="120000"/>
              </a:lnSpc>
            </a:pPr>
            <a:r>
              <a:rPr lang="en-US" sz="12800" dirty="0"/>
              <a:t>	 --government: </a:t>
            </a:r>
          </a:p>
          <a:p>
            <a:pPr>
              <a:lnSpc>
                <a:spcPct val="120000"/>
              </a:lnSpc>
            </a:pPr>
            <a:r>
              <a:rPr lang="en-US" sz="12800" dirty="0"/>
              <a:t>			prisons, military agencies, </a:t>
            </a:r>
          </a:p>
          <a:p>
            <a:pPr>
              <a:lnSpc>
                <a:spcPct val="120000"/>
              </a:lnSpc>
            </a:pPr>
            <a:r>
              <a:rPr lang="en-US" sz="12800" dirty="0"/>
              <a:t>			rebel forces, child soldiers</a:t>
            </a:r>
          </a:p>
        </p:txBody>
      </p:sp>
    </p:spTree>
    <p:extLst>
      <p:ext uri="{BB962C8B-B14F-4D97-AF65-F5344CB8AC3E}">
        <p14:creationId xmlns:p14="http://schemas.microsoft.com/office/powerpoint/2010/main" val="1660619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dissolve">
                                      <p:cBhvr>
                                        <p:cTn id="19" dur="500"/>
                                        <p:tgtEl>
                                          <p:spTgt spid="4">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dissolve">
                                      <p:cBhvr>
                                        <p:cTn id="25" dur="500"/>
                                        <p:tgtEl>
                                          <p:spTgt spid="4">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dissolve">
                                      <p:cBhvr>
                                        <p:cTn id="28" dur="500"/>
                                        <p:tgtEl>
                                          <p:spTgt spid="4">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dissolve">
                                      <p:cBhvr>
                                        <p:cTn id="31" dur="500"/>
                                        <p:tgtEl>
                                          <p:spTgt spid="4">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dissolve">
                                      <p:cBhvr>
                                        <p:cTn id="3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IQpHHPpT3ePx0xgFPcQYQ_thumb_d3ef.jpg"/>
          <p:cNvPicPr>
            <a:picLocks noGrp="1" noChangeAspect="1"/>
          </p:cNvPicPr>
          <p:nvPr>
            <p:ph idx="4294967295"/>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4305" b="14305"/>
          <a:stretch>
            <a:fillRect/>
          </a:stretch>
        </p:blipFill>
        <p:spPr>
          <a:xfrm>
            <a:off x="0" y="0"/>
            <a:ext cx="9143999" cy="6857999"/>
          </a:xfrm>
          <a:prstGeom prst="rect">
            <a:avLst/>
          </a:prstGeom>
          <a:ln>
            <a:noFill/>
          </a:ln>
          <a:effectLst>
            <a:softEdge rad="112500"/>
          </a:effectLst>
        </p:spPr>
      </p:pic>
    </p:spTree>
    <p:extLst>
      <p:ext uri="{BB962C8B-B14F-4D97-AF65-F5344CB8AC3E}">
        <p14:creationId xmlns:p14="http://schemas.microsoft.com/office/powerpoint/2010/main" val="45637665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around each other&#10;&#10;Description automatically generated">
            <a:extLst>
              <a:ext uri="{FF2B5EF4-FFF2-40B4-BE49-F238E27FC236}">
                <a16:creationId xmlns:a16="http://schemas.microsoft.com/office/drawing/2014/main" id="{E108DBCB-499B-4849-997A-C5B4DB549714}"/>
              </a:ext>
            </a:extLst>
          </p:cNvPr>
          <p:cNvPicPr>
            <a:picLocks noChangeAspect="1"/>
          </p:cNvPicPr>
          <p:nvPr/>
        </p:nvPicPr>
        <p:blipFill>
          <a:blip r:embed="rId2">
            <a:alphaModFix amt="50000"/>
          </a:blip>
          <a:stretch>
            <a:fillRect/>
          </a:stretch>
        </p:blipFill>
        <p:spPr>
          <a:xfrm>
            <a:off x="0" y="0"/>
            <a:ext cx="9064720" cy="6858001"/>
          </a:xfrm>
          <a:prstGeom prst="rect">
            <a:avLst/>
          </a:prstGeom>
          <a:ln>
            <a:noFill/>
          </a:ln>
          <a:effectLst>
            <a:softEdge rad="112500"/>
          </a:effectLst>
        </p:spPr>
      </p:pic>
      <p:sp>
        <p:nvSpPr>
          <p:cNvPr id="3" name="TextBox 2">
            <a:extLst>
              <a:ext uri="{FF2B5EF4-FFF2-40B4-BE49-F238E27FC236}">
                <a16:creationId xmlns:a16="http://schemas.microsoft.com/office/drawing/2014/main" id="{7D5FCF34-3787-3945-A8A0-403BE613CC88}"/>
              </a:ext>
            </a:extLst>
          </p:cNvPr>
          <p:cNvSpPr txBox="1"/>
          <p:nvPr/>
        </p:nvSpPr>
        <p:spPr>
          <a:xfrm>
            <a:off x="4572000" y="2282723"/>
            <a:ext cx="4021667" cy="4247317"/>
          </a:xfrm>
          <a:prstGeom prst="rect">
            <a:avLst/>
          </a:prstGeom>
          <a:noFill/>
        </p:spPr>
        <p:txBody>
          <a:bodyPr wrap="square" rtlCol="0">
            <a:spAutoFit/>
          </a:bodyPr>
          <a:lstStyle/>
          <a:p>
            <a:pPr algn="ctr"/>
            <a:r>
              <a:rPr lang="en-US" sz="5400" b="1" dirty="0"/>
              <a:t>LABOR TRAFFICKING</a:t>
            </a:r>
          </a:p>
          <a:p>
            <a:pPr algn="ctr"/>
            <a:r>
              <a:rPr lang="en-US" sz="5400" b="1" dirty="0"/>
              <a:t>=</a:t>
            </a:r>
          </a:p>
          <a:p>
            <a:pPr algn="ctr"/>
            <a:r>
              <a:rPr lang="en-US" sz="5400" b="1" dirty="0"/>
              <a:t>SEX TRAFFICKING</a:t>
            </a:r>
          </a:p>
        </p:txBody>
      </p:sp>
    </p:spTree>
    <p:extLst>
      <p:ext uri="{BB962C8B-B14F-4D97-AF65-F5344CB8AC3E}">
        <p14:creationId xmlns:p14="http://schemas.microsoft.com/office/powerpoint/2010/main" val="31936411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365760"/>
            <a:ext cx="8580617" cy="548640"/>
          </a:xfrm>
        </p:spPr>
        <p:txBody>
          <a:bodyPr/>
          <a:lstStyle/>
          <a:p>
            <a:pPr algn="ctr"/>
            <a:r>
              <a:rPr lang="en-US" sz="3600" b="1" dirty="0"/>
              <a:t>HUMAN trafficking: LABOR LAWS</a:t>
            </a:r>
          </a:p>
        </p:txBody>
      </p:sp>
      <p:sp>
        <p:nvSpPr>
          <p:cNvPr id="3" name="Content Placeholder 2"/>
          <p:cNvSpPr>
            <a:spLocks noGrp="1"/>
          </p:cNvSpPr>
          <p:nvPr>
            <p:ph idx="1"/>
          </p:nvPr>
        </p:nvSpPr>
        <p:spPr>
          <a:xfrm>
            <a:off x="208547" y="914400"/>
            <a:ext cx="8606297" cy="5791200"/>
          </a:xfrm>
        </p:spPr>
        <p:txBody>
          <a:bodyPr>
            <a:normAutofit/>
          </a:bodyPr>
          <a:lstStyle/>
          <a:p>
            <a:endParaRPr lang="en-US" sz="3200" dirty="0"/>
          </a:p>
          <a:p>
            <a:r>
              <a:rPr lang="en-US" sz="3200" dirty="0"/>
              <a:t>Fair Labor Standards act 1932</a:t>
            </a:r>
          </a:p>
          <a:p>
            <a:endParaRPr lang="en-US" sz="3200" dirty="0"/>
          </a:p>
          <a:p>
            <a:r>
              <a:rPr lang="en-US" sz="3200" dirty="0"/>
              <a:t>	--40-hour work week, time and a half over time</a:t>
            </a:r>
          </a:p>
          <a:p>
            <a:r>
              <a:rPr lang="en-US" sz="3200" dirty="0"/>
              <a:t>	--minimum wage, 2020 $7.25/hour, </a:t>
            </a:r>
          </a:p>
          <a:p>
            <a:r>
              <a:rPr lang="en-US" sz="3200" dirty="0"/>
              <a:t>    --$15/hour</a:t>
            </a:r>
          </a:p>
        </p:txBody>
      </p:sp>
    </p:spTree>
    <p:extLst>
      <p:ext uri="{BB962C8B-B14F-4D97-AF65-F5344CB8AC3E}">
        <p14:creationId xmlns:p14="http://schemas.microsoft.com/office/powerpoint/2010/main" val="24662696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365760"/>
            <a:ext cx="8580617" cy="548640"/>
          </a:xfrm>
        </p:spPr>
        <p:txBody>
          <a:bodyPr/>
          <a:lstStyle/>
          <a:p>
            <a:pPr algn="ctr"/>
            <a:r>
              <a:rPr lang="en-US" sz="3600" b="1" dirty="0"/>
              <a:t>HUMAN trafficking: LABOR LAWS</a:t>
            </a:r>
          </a:p>
        </p:txBody>
      </p:sp>
      <p:sp>
        <p:nvSpPr>
          <p:cNvPr id="3" name="Content Placeholder 2"/>
          <p:cNvSpPr>
            <a:spLocks noGrp="1"/>
          </p:cNvSpPr>
          <p:nvPr>
            <p:ph idx="1"/>
          </p:nvPr>
        </p:nvSpPr>
        <p:spPr>
          <a:xfrm>
            <a:off x="354835" y="914400"/>
            <a:ext cx="8460009" cy="5791200"/>
          </a:xfrm>
        </p:spPr>
        <p:txBody>
          <a:bodyPr>
            <a:normAutofit/>
          </a:bodyPr>
          <a:lstStyle/>
          <a:p>
            <a:endParaRPr lang="en-US" sz="3200" dirty="0"/>
          </a:p>
          <a:p>
            <a:r>
              <a:rPr lang="en-US" sz="3200" dirty="0"/>
              <a:t>1963:  Agriculture workers included</a:t>
            </a:r>
          </a:p>
          <a:p>
            <a:r>
              <a:rPr lang="en-US" sz="3200" dirty="0"/>
              <a:t>	NO overtime for agriculture workers until 2019</a:t>
            </a:r>
          </a:p>
          <a:p>
            <a:r>
              <a:rPr lang="en-US" sz="3200" dirty="0"/>
              <a:t>	--50-hour work week</a:t>
            </a:r>
          </a:p>
          <a:p>
            <a:r>
              <a:rPr lang="en-US" sz="3200" dirty="0"/>
              <a:t>	--children $4.25/hour in some states </a:t>
            </a:r>
          </a:p>
          <a:p>
            <a:r>
              <a:rPr lang="en-US" sz="3200" dirty="0"/>
              <a:t>	</a:t>
            </a:r>
          </a:p>
          <a:p>
            <a:r>
              <a:rPr lang="en-US" sz="3200" dirty="0"/>
              <a:t>	--Door-to-door sales excluded</a:t>
            </a:r>
          </a:p>
          <a:p>
            <a:r>
              <a:rPr lang="en-US" sz="3200" dirty="0"/>
              <a:t>	--Domestic workers excluded</a:t>
            </a:r>
          </a:p>
          <a:p>
            <a:r>
              <a:rPr lang="en-US" sz="3200" dirty="0"/>
              <a:t>	--Contracted custodians, sweatshops??</a:t>
            </a:r>
          </a:p>
        </p:txBody>
      </p:sp>
    </p:spTree>
    <p:extLst>
      <p:ext uri="{BB962C8B-B14F-4D97-AF65-F5344CB8AC3E}">
        <p14:creationId xmlns:p14="http://schemas.microsoft.com/office/powerpoint/2010/main" val="2724234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2F73-0338-D3BB-5ADF-FE15D4FBA768}"/>
              </a:ext>
            </a:extLst>
          </p:cNvPr>
          <p:cNvSpPr>
            <a:spLocks noGrp="1"/>
          </p:cNvSpPr>
          <p:nvPr>
            <p:ph type="title"/>
          </p:nvPr>
        </p:nvSpPr>
        <p:spPr>
          <a:xfrm>
            <a:off x="811530" y="275449"/>
            <a:ext cx="7520940" cy="548640"/>
          </a:xfrm>
        </p:spPr>
        <p:txBody>
          <a:bodyPr/>
          <a:lstStyle/>
          <a:p>
            <a:r>
              <a:rPr lang="en-US" dirty="0"/>
              <a:t>		</a:t>
            </a:r>
            <a:r>
              <a:rPr lang="en-US" b="1" dirty="0"/>
              <a:t>STATE</a:t>
            </a:r>
            <a:r>
              <a:rPr lang="en-US" dirty="0"/>
              <a:t> </a:t>
            </a:r>
            <a:r>
              <a:rPr lang="en-US" b="1" dirty="0"/>
              <a:t>LABOR LAWS</a:t>
            </a:r>
          </a:p>
        </p:txBody>
      </p:sp>
      <p:sp>
        <p:nvSpPr>
          <p:cNvPr id="3" name="Content Placeholder 2">
            <a:extLst>
              <a:ext uri="{FF2B5EF4-FFF2-40B4-BE49-F238E27FC236}">
                <a16:creationId xmlns:a16="http://schemas.microsoft.com/office/drawing/2014/main" id="{4235AD7F-31A6-57BC-88A5-5BF0359414F3}"/>
              </a:ext>
            </a:extLst>
          </p:cNvPr>
          <p:cNvSpPr>
            <a:spLocks noGrp="1"/>
          </p:cNvSpPr>
          <p:nvPr>
            <p:ph idx="1"/>
          </p:nvPr>
        </p:nvSpPr>
        <p:spPr>
          <a:xfrm>
            <a:off x="529449" y="914399"/>
            <a:ext cx="7520940" cy="5802489"/>
          </a:xfrm>
        </p:spPr>
        <p:txBody>
          <a:bodyPr>
            <a:noAutofit/>
          </a:bodyPr>
          <a:lstStyle/>
          <a:p>
            <a:r>
              <a:rPr lang="en-US" sz="3200" dirty="0"/>
              <a:t>Tennessee &amp; Florida </a:t>
            </a:r>
          </a:p>
          <a:p>
            <a:r>
              <a:rPr lang="en-US" sz="3200" dirty="0"/>
              <a:t>	Regulates minors’ hours</a:t>
            </a:r>
          </a:p>
          <a:p>
            <a:r>
              <a:rPr lang="en-US" sz="3200" dirty="0"/>
              <a:t>	Age 14-17</a:t>
            </a:r>
          </a:p>
          <a:p>
            <a:r>
              <a:rPr lang="en-US" sz="3200" dirty="0"/>
              <a:t>	Restricts types of work</a:t>
            </a:r>
          </a:p>
          <a:p>
            <a:r>
              <a:rPr lang="en-US" sz="3200" dirty="0"/>
              <a:t>	Restricts types of machinery </a:t>
            </a:r>
          </a:p>
          <a:p>
            <a:r>
              <a:rPr lang="en-US" sz="3200" dirty="0"/>
              <a:t>	Restricts work hours: school</a:t>
            </a:r>
          </a:p>
          <a:p>
            <a:r>
              <a:rPr lang="en-US" sz="3200" dirty="0"/>
              <a:t>	</a:t>
            </a:r>
          </a:p>
          <a:p>
            <a:r>
              <a:rPr lang="en-US" sz="3200" dirty="0"/>
              <a:t>Florida</a:t>
            </a:r>
          </a:p>
          <a:p>
            <a:r>
              <a:rPr lang="en-US" sz="3200" dirty="0"/>
              <a:t>	Allows children to work in agriculture with family members </a:t>
            </a:r>
          </a:p>
        </p:txBody>
      </p:sp>
    </p:spTree>
    <p:extLst>
      <p:ext uri="{BB962C8B-B14F-4D97-AF65-F5344CB8AC3E}">
        <p14:creationId xmlns:p14="http://schemas.microsoft.com/office/powerpoint/2010/main" val="130445170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365760"/>
            <a:ext cx="8580617" cy="548640"/>
          </a:xfrm>
        </p:spPr>
        <p:txBody>
          <a:bodyPr/>
          <a:lstStyle/>
          <a:p>
            <a:pPr algn="ctr"/>
            <a:r>
              <a:rPr lang="en-US" sz="3600" b="1" dirty="0"/>
              <a:t>TENNESSEE vs. FLORIDA LAWS</a:t>
            </a:r>
          </a:p>
        </p:txBody>
      </p:sp>
      <p:sp>
        <p:nvSpPr>
          <p:cNvPr id="3" name="Content Placeholder 2"/>
          <p:cNvSpPr>
            <a:spLocks noGrp="1"/>
          </p:cNvSpPr>
          <p:nvPr>
            <p:ph idx="1"/>
          </p:nvPr>
        </p:nvSpPr>
        <p:spPr>
          <a:xfrm>
            <a:off x="354835" y="914400"/>
            <a:ext cx="8460009" cy="5473490"/>
          </a:xfrm>
        </p:spPr>
        <p:txBody>
          <a:bodyPr>
            <a:normAutofit/>
          </a:bodyPr>
          <a:lstStyle/>
          <a:p>
            <a:pPr marL="0" indent="0"/>
            <a:r>
              <a:rPr lang="en-US" b="0" dirty="0"/>
              <a:t>	</a:t>
            </a:r>
          </a:p>
          <a:p>
            <a:pPr marL="0" indent="0"/>
            <a:r>
              <a:rPr lang="en-US" sz="2800" dirty="0"/>
              <a:t>“Minors of </a:t>
            </a:r>
            <a:r>
              <a:rPr lang="en-US" sz="2800" u="sng" dirty="0"/>
              <a:t>any age </a:t>
            </a:r>
            <a:r>
              <a:rPr lang="en-US" sz="2800" dirty="0"/>
              <a:t>may be employed:…in domestic or farm work in connection with their own homes or the farm or ranch on which they live, or directly for their own parents or guardian, or in the herding, tending, and management of livestock, during the hours they are not required by law to be in school</a:t>
            </a:r>
            <a:r>
              <a:rPr lang="en-US" sz="2000" dirty="0"/>
              <a:t>.”</a:t>
            </a:r>
          </a:p>
          <a:p>
            <a:pPr marL="0" indent="0"/>
            <a:endParaRPr lang="en-US" sz="2000" b="0" dirty="0"/>
          </a:p>
          <a:p>
            <a:endParaRPr lang="en-US" dirty="0"/>
          </a:p>
          <a:p>
            <a:endParaRPr lang="en-US" dirty="0"/>
          </a:p>
        </p:txBody>
      </p:sp>
    </p:spTree>
    <p:extLst>
      <p:ext uri="{BB962C8B-B14F-4D97-AF65-F5344CB8AC3E}">
        <p14:creationId xmlns:p14="http://schemas.microsoft.com/office/powerpoint/2010/main" val="4196709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1D20F-1F4F-E145-BFF5-C45AB23400E0}"/>
              </a:ext>
            </a:extLst>
          </p:cNvPr>
          <p:cNvPicPr>
            <a:picLocks noChangeAspect="1"/>
          </p:cNvPicPr>
          <p:nvPr/>
        </p:nvPicPr>
        <p:blipFill rotWithShape="1">
          <a:blip r:embed="rId2"/>
          <a:srcRect r="7965"/>
          <a:stretch/>
        </p:blipFill>
        <p:spPr>
          <a:xfrm>
            <a:off x="1437152" y="5419"/>
            <a:ext cx="8006842" cy="5828832"/>
          </a:xfrm>
          <a:prstGeom prst="ellipse">
            <a:avLst/>
          </a:prstGeom>
          <a:ln>
            <a:noFill/>
          </a:ln>
          <a:effectLst>
            <a:softEdge rad="112500"/>
          </a:effectLst>
        </p:spPr>
      </p:pic>
      <p:pic>
        <p:nvPicPr>
          <p:cNvPr id="3" name="Picture 2"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8" y="-14111"/>
            <a:ext cx="4061051" cy="3711222"/>
          </a:xfrm>
          <a:prstGeom prst="ellipse">
            <a:avLst/>
          </a:prstGeom>
          <a:ln>
            <a:noFill/>
          </a:ln>
          <a:effectLst>
            <a:softEdge rad="112500"/>
          </a:effectLst>
        </p:spPr>
      </p:pic>
      <p:pic>
        <p:nvPicPr>
          <p:cNvPr id="5" name="Picture 4" descr="images-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7" y="3094236"/>
            <a:ext cx="4913976" cy="3651490"/>
          </a:xfrm>
          <a:prstGeom prst="ellipse">
            <a:avLst/>
          </a:prstGeom>
          <a:ln>
            <a:noFill/>
          </a:ln>
          <a:effectLst>
            <a:softEdge rad="112500"/>
          </a:effectLst>
        </p:spPr>
      </p:pic>
      <p:sp>
        <p:nvSpPr>
          <p:cNvPr id="6" name="Rectangle 5">
            <a:extLst>
              <a:ext uri="{FF2B5EF4-FFF2-40B4-BE49-F238E27FC236}">
                <a16:creationId xmlns:a16="http://schemas.microsoft.com/office/drawing/2014/main" id="{85F30EBB-686C-0F4A-9FDA-841B81E9E1F1}"/>
              </a:ext>
            </a:extLst>
          </p:cNvPr>
          <p:cNvSpPr/>
          <p:nvPr/>
        </p:nvSpPr>
        <p:spPr>
          <a:xfrm>
            <a:off x="298338" y="6142851"/>
            <a:ext cx="8547324" cy="400110"/>
          </a:xfrm>
          <a:prstGeom prst="rect">
            <a:avLst/>
          </a:prstGeom>
        </p:spPr>
        <p:txBody>
          <a:bodyPr wrap="square">
            <a:spAutoFit/>
          </a:bodyPr>
          <a:lstStyle/>
          <a:p>
            <a:endParaRPr lang="en-US" sz="1000" dirty="0"/>
          </a:p>
          <a:p>
            <a:r>
              <a:rPr lang="en-US" sz="1000" dirty="0"/>
              <a:t>https://</a:t>
            </a:r>
            <a:r>
              <a:rPr lang="en-US" sz="1000" dirty="0" err="1"/>
              <a:t>junior.scholastic.com</a:t>
            </a:r>
            <a:r>
              <a:rPr lang="en-US" sz="1000" dirty="0"/>
              <a:t>/issues/2018-19/010719/kids-at-</a:t>
            </a:r>
            <a:r>
              <a:rPr lang="en-US" sz="1000" dirty="0" err="1"/>
              <a:t>war.html</a:t>
            </a:r>
            <a:endParaRPr lang="en-US" sz="1000" dirty="0"/>
          </a:p>
        </p:txBody>
      </p:sp>
    </p:spTree>
    <p:extLst>
      <p:ext uri="{BB962C8B-B14F-4D97-AF65-F5344CB8AC3E}">
        <p14:creationId xmlns:p14="http://schemas.microsoft.com/office/powerpoint/2010/main" val="414027743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SEX TRAFFICKING</a:t>
            </a:r>
          </a:p>
        </p:txBody>
      </p:sp>
      <p:pic>
        <p:nvPicPr>
          <p:cNvPr id="5" name="Picture 4" descr="A picture containing indoor, wearing, person, sitting&#10;&#10;Description automatically generated">
            <a:extLst>
              <a:ext uri="{FF2B5EF4-FFF2-40B4-BE49-F238E27FC236}">
                <a16:creationId xmlns:a16="http://schemas.microsoft.com/office/drawing/2014/main" id="{2B43188B-16EC-4A42-BE37-BCABBE4A4AB2}"/>
              </a:ext>
            </a:extLst>
          </p:cNvPr>
          <p:cNvPicPr>
            <a:picLocks noChangeAspect="1"/>
          </p:cNvPicPr>
          <p:nvPr/>
        </p:nvPicPr>
        <p:blipFill rotWithShape="1">
          <a:blip r:embed="rId2">
            <a:alphaModFix amt="35000"/>
          </a:blip>
          <a:srcRect r="15663"/>
          <a:stretch/>
        </p:blipFill>
        <p:spPr>
          <a:xfrm>
            <a:off x="-160421" y="0"/>
            <a:ext cx="9304421" cy="7430237"/>
          </a:xfrm>
          <a:prstGeom prst="rect">
            <a:avLst/>
          </a:prstGeom>
        </p:spPr>
      </p:pic>
      <p:sp>
        <p:nvSpPr>
          <p:cNvPr id="4" name="TextBox 3"/>
          <p:cNvSpPr txBox="1"/>
          <p:nvPr/>
        </p:nvSpPr>
        <p:spPr>
          <a:xfrm>
            <a:off x="1128306" y="914400"/>
            <a:ext cx="6887387" cy="6663363"/>
          </a:xfrm>
          <a:prstGeom prst="rect">
            <a:avLst/>
          </a:prstGeom>
          <a:noFill/>
        </p:spPr>
        <p:txBody>
          <a:bodyPr wrap="square" rtlCol="0">
            <a:spAutoFit/>
          </a:bodyPr>
          <a:lstStyle/>
          <a:p>
            <a:pPr algn="ctr"/>
            <a:r>
              <a:rPr lang="en-US" sz="4400" b="1" dirty="0">
                <a:solidFill>
                  <a:srgbClr val="FF0000"/>
                </a:solidFill>
              </a:rPr>
              <a:t>Trafficking</a:t>
            </a:r>
            <a:r>
              <a:rPr lang="en-US" sz="4400" b="1" dirty="0"/>
              <a:t> </a:t>
            </a:r>
          </a:p>
          <a:p>
            <a:pPr algn="ctr"/>
            <a:r>
              <a:rPr lang="en-US" sz="4400" b="1" dirty="0"/>
              <a:t>does NOT mean </a:t>
            </a:r>
          </a:p>
          <a:p>
            <a:pPr algn="ctr"/>
            <a:r>
              <a:rPr lang="en-US" sz="4400" b="1" dirty="0">
                <a:solidFill>
                  <a:srgbClr val="FF0000"/>
                </a:solidFill>
              </a:rPr>
              <a:t>Transportation</a:t>
            </a:r>
            <a:r>
              <a:rPr lang="en-US" sz="4400" b="1" dirty="0"/>
              <a:t> </a:t>
            </a:r>
          </a:p>
          <a:p>
            <a:pPr algn="ctr"/>
            <a:endParaRPr lang="en-US" sz="4400" b="1" dirty="0"/>
          </a:p>
          <a:p>
            <a:pPr algn="ctr"/>
            <a:r>
              <a:rPr lang="en-US" sz="4400" b="1" dirty="0"/>
              <a:t>Forced sexual acts</a:t>
            </a:r>
          </a:p>
          <a:p>
            <a:pPr algn="ctr"/>
            <a:r>
              <a:rPr lang="en-US" sz="4400" b="1" dirty="0"/>
              <a:t>Prostitution</a:t>
            </a:r>
          </a:p>
          <a:p>
            <a:pPr algn="ctr"/>
            <a:r>
              <a:rPr lang="en-US" sz="4400" b="1" dirty="0"/>
              <a:t>Pornography </a:t>
            </a:r>
          </a:p>
          <a:p>
            <a:pPr algn="ctr"/>
            <a:r>
              <a:rPr lang="en-US" sz="4400" b="1" dirty="0"/>
              <a:t>Dancing</a:t>
            </a:r>
          </a:p>
          <a:p>
            <a:pPr algn="ctr"/>
            <a:r>
              <a:rPr lang="en-US" sz="1100" dirty="0">
                <a:hlinkClick r:id="rId3">
                  <a:extLst>
                    <a:ext uri="{A12FA001-AC4F-418D-AE19-62706E023703}">
                      <ahyp:hlinkClr xmlns:ahyp="http://schemas.microsoft.com/office/drawing/2018/hyperlinkcolor" val="tx"/>
                    </a:ext>
                  </a:extLst>
                </a:hlinkClick>
              </a:rPr>
              <a:t>https://www.nationalreview.com/2018/08/porn-human-trafficking-reinforce-each-other/</a:t>
            </a:r>
            <a:endParaRPr lang="en-US" sz="1100" b="1" dirty="0"/>
          </a:p>
          <a:p>
            <a:endParaRPr lang="en-US" sz="3600" b="1" dirty="0"/>
          </a:p>
          <a:p>
            <a:endParaRPr lang="en-US" sz="2800" dirty="0"/>
          </a:p>
        </p:txBody>
      </p:sp>
    </p:spTree>
    <p:extLst>
      <p:ext uri="{BB962C8B-B14F-4D97-AF65-F5344CB8AC3E}">
        <p14:creationId xmlns:p14="http://schemas.microsoft.com/office/powerpoint/2010/main" val="57019753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3037-4520-A747-8F50-90069E31FB34}"/>
              </a:ext>
            </a:extLst>
          </p:cNvPr>
          <p:cNvSpPr>
            <a:spLocks noGrp="1"/>
          </p:cNvSpPr>
          <p:nvPr>
            <p:ph type="title"/>
          </p:nvPr>
        </p:nvSpPr>
        <p:spPr>
          <a:xfrm>
            <a:off x="3196214" y="311289"/>
            <a:ext cx="3096127" cy="418699"/>
          </a:xfrm>
          <a:ln>
            <a:solidFill>
              <a:schemeClr val="accent1"/>
            </a:solidFill>
          </a:ln>
        </p:spPr>
        <p:txBody>
          <a:bodyPr/>
          <a:lstStyle/>
          <a:p>
            <a:r>
              <a:rPr lang="en-US" b="1" u="sng" dirty="0">
                <a:solidFill>
                  <a:srgbClr val="FF0000"/>
                </a:solidFill>
              </a:rPr>
              <a:t>WARNING!</a:t>
            </a:r>
          </a:p>
        </p:txBody>
      </p:sp>
      <p:sp>
        <p:nvSpPr>
          <p:cNvPr id="3" name="TextBox 2">
            <a:extLst>
              <a:ext uri="{FF2B5EF4-FFF2-40B4-BE49-F238E27FC236}">
                <a16:creationId xmlns:a16="http://schemas.microsoft.com/office/drawing/2014/main" id="{C58C2182-39A2-9A4C-B0D5-DCED756FC042}"/>
              </a:ext>
            </a:extLst>
          </p:cNvPr>
          <p:cNvSpPr txBox="1"/>
          <p:nvPr/>
        </p:nvSpPr>
        <p:spPr>
          <a:xfrm>
            <a:off x="212036" y="914400"/>
            <a:ext cx="8740236" cy="5632311"/>
          </a:xfrm>
          <a:prstGeom prst="rect">
            <a:avLst/>
          </a:prstGeom>
          <a:noFill/>
        </p:spPr>
        <p:txBody>
          <a:bodyPr wrap="square" rtlCol="0">
            <a:spAutoFit/>
          </a:bodyPr>
          <a:lstStyle/>
          <a:p>
            <a:r>
              <a:rPr lang="en-US" sz="4000" b="1" dirty="0"/>
              <a:t>This information may upset you.  </a:t>
            </a:r>
          </a:p>
          <a:p>
            <a:r>
              <a:rPr lang="en-US" sz="4000" b="1" dirty="0"/>
              <a:t>If you feel uncomfortable, feel free to leave the session.  </a:t>
            </a:r>
          </a:p>
          <a:p>
            <a:r>
              <a:rPr lang="en-US" sz="4000" b="1" dirty="0"/>
              <a:t>BE SURE to speak with someone about your discomfort.  </a:t>
            </a:r>
          </a:p>
          <a:p>
            <a:r>
              <a:rPr lang="en-US" sz="4000" b="1" u="sng" dirty="0">
                <a:solidFill>
                  <a:srgbClr val="FF0000"/>
                </a:solidFill>
              </a:rPr>
              <a:t>FEEL FREE TO CONTACT ME ANYTIME</a:t>
            </a:r>
            <a:r>
              <a:rPr lang="en-US" sz="4000" b="1" u="sng" dirty="0"/>
              <a:t> </a:t>
            </a:r>
            <a:r>
              <a:rPr lang="en-US" sz="4000" b="1" dirty="0"/>
              <a:t>IMMEDIATELY AFTER THE PRESENTATION OR in the future.  </a:t>
            </a:r>
          </a:p>
          <a:p>
            <a:r>
              <a:rPr lang="en-US" sz="4000" b="1" dirty="0">
                <a:solidFill>
                  <a:srgbClr val="FF0000"/>
                </a:solidFill>
                <a:hlinkClick r:id="rId2">
                  <a:extLst>
                    <a:ext uri="{A12FA001-AC4F-418D-AE19-62706E023703}">
                      <ahyp:hlinkClr xmlns:ahyp="http://schemas.microsoft.com/office/drawing/2018/hyperlinkcolor" val="tx"/>
                    </a:ext>
                  </a:extLst>
                </a:hlinkClick>
              </a:rPr>
              <a:t>TONITA7@GMAIL.COM</a:t>
            </a:r>
            <a:r>
              <a:rPr lang="en-US" sz="4000" b="1" dirty="0">
                <a:solidFill>
                  <a:srgbClr val="FF0000"/>
                </a:solidFill>
              </a:rPr>
              <a:t>.  813 469 4952</a:t>
            </a:r>
          </a:p>
        </p:txBody>
      </p:sp>
    </p:spTree>
    <p:extLst>
      <p:ext uri="{BB962C8B-B14F-4D97-AF65-F5344CB8AC3E}">
        <p14:creationId xmlns:p14="http://schemas.microsoft.com/office/powerpoint/2010/main" val="2645510710"/>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380" y="296139"/>
            <a:ext cx="8083882" cy="919135"/>
          </a:xfrm>
        </p:spPr>
        <p:txBody>
          <a:bodyPr/>
          <a:lstStyle/>
          <a:p>
            <a:pPr algn="ctr"/>
            <a:r>
              <a:rPr lang="en-US" sz="3200" b="1" dirty="0"/>
              <a:t>SEX Trafficking BY THE NUMBERS</a:t>
            </a:r>
          </a:p>
        </p:txBody>
      </p:sp>
      <p:sp>
        <p:nvSpPr>
          <p:cNvPr id="4" name="Content Placeholder 3"/>
          <p:cNvSpPr>
            <a:spLocks noGrp="1"/>
          </p:cNvSpPr>
          <p:nvPr>
            <p:ph idx="1"/>
          </p:nvPr>
        </p:nvSpPr>
        <p:spPr>
          <a:xfrm>
            <a:off x="719667" y="1100628"/>
            <a:ext cx="7935595" cy="5500432"/>
          </a:xfrm>
        </p:spPr>
        <p:txBody>
          <a:bodyPr>
            <a:normAutofit fontScale="85000" lnSpcReduction="20000"/>
          </a:bodyPr>
          <a:lstStyle/>
          <a:p>
            <a:endParaRPr lang="en-US" baseline="30000" dirty="0"/>
          </a:p>
          <a:p>
            <a:pPr>
              <a:lnSpc>
                <a:spcPct val="120000"/>
              </a:lnSpc>
            </a:pPr>
            <a:r>
              <a:rPr lang="en-US" sz="3000" dirty="0"/>
              <a:t>Coerced </a:t>
            </a:r>
            <a:r>
              <a:rPr lang="en-US" sz="3000" dirty="0">
                <a:solidFill>
                  <a:srgbClr val="FF0000"/>
                </a:solidFill>
              </a:rPr>
              <a:t>sexual</a:t>
            </a:r>
            <a:r>
              <a:rPr lang="en-US" sz="3000" dirty="0"/>
              <a:t> activities</a:t>
            </a:r>
          </a:p>
          <a:p>
            <a:pPr>
              <a:lnSpc>
                <a:spcPct val="120000"/>
              </a:lnSpc>
            </a:pPr>
            <a:r>
              <a:rPr lang="en-US" sz="3000" dirty="0"/>
              <a:t>		</a:t>
            </a:r>
            <a:r>
              <a:rPr lang="en-US" sz="3000" dirty="0">
                <a:solidFill>
                  <a:srgbClr val="FF0000"/>
                </a:solidFill>
              </a:rPr>
              <a:t>90</a:t>
            </a:r>
            <a:r>
              <a:rPr lang="en-US" sz="3000" dirty="0"/>
              <a:t>% female   </a:t>
            </a:r>
          </a:p>
          <a:p>
            <a:pPr>
              <a:lnSpc>
                <a:spcPct val="120000"/>
              </a:lnSpc>
            </a:pPr>
            <a:r>
              <a:rPr lang="en-US" sz="3000" dirty="0"/>
              <a:t>		</a:t>
            </a:r>
            <a:r>
              <a:rPr lang="en-US" sz="3000" dirty="0">
                <a:solidFill>
                  <a:srgbClr val="FF0000"/>
                </a:solidFill>
              </a:rPr>
              <a:t>10</a:t>
            </a:r>
            <a:r>
              <a:rPr lang="en-US" sz="3000" dirty="0"/>
              <a:t>% male </a:t>
            </a:r>
          </a:p>
          <a:p>
            <a:pPr>
              <a:lnSpc>
                <a:spcPct val="120000"/>
              </a:lnSpc>
            </a:pPr>
            <a:r>
              <a:rPr lang="en-US" sz="3000" dirty="0"/>
              <a:t>		</a:t>
            </a:r>
            <a:r>
              <a:rPr lang="en-US" sz="3000" dirty="0">
                <a:solidFill>
                  <a:srgbClr val="FF0000"/>
                </a:solidFill>
              </a:rPr>
              <a:t>?</a:t>
            </a:r>
            <a:r>
              <a:rPr lang="en-US" sz="3000" dirty="0"/>
              <a:t>% LGBTQ</a:t>
            </a:r>
          </a:p>
          <a:p>
            <a:pPr marL="457200" indent="-457200">
              <a:lnSpc>
                <a:spcPct val="120000"/>
              </a:lnSpc>
              <a:buFont typeface="Arial" panose="020B0604020202020204" pitchFamily="34" charset="0"/>
              <a:buChar char="•"/>
            </a:pPr>
            <a:r>
              <a:rPr lang="en-US" sz="3000" dirty="0"/>
              <a:t>60% with group home or foster home life</a:t>
            </a:r>
          </a:p>
          <a:p>
            <a:pPr marL="457200" indent="-457200">
              <a:lnSpc>
                <a:spcPct val="120000"/>
              </a:lnSpc>
              <a:buFont typeface="Arial"/>
              <a:buChar char="•"/>
            </a:pPr>
            <a:r>
              <a:rPr lang="en-US" sz="3000" dirty="0"/>
              <a:t>33% of homeless heterosexual youth trafficked</a:t>
            </a:r>
          </a:p>
          <a:p>
            <a:pPr marL="457200" indent="-457200">
              <a:lnSpc>
                <a:spcPct val="120000"/>
              </a:lnSpc>
              <a:buFont typeface="Arial"/>
              <a:buChar char="•"/>
            </a:pPr>
            <a:r>
              <a:rPr lang="en-US" sz="3000" dirty="0"/>
              <a:t>20% of homeless youth LGBTQ  </a:t>
            </a:r>
          </a:p>
          <a:p>
            <a:pPr marL="457200" indent="-457200">
              <a:lnSpc>
                <a:spcPct val="120000"/>
              </a:lnSpc>
              <a:buFont typeface="Arial"/>
              <a:buChar char="•"/>
            </a:pPr>
            <a:r>
              <a:rPr lang="en-US" sz="3000" dirty="0"/>
              <a:t>58.7% LGBTQ youth trafficked </a:t>
            </a:r>
          </a:p>
          <a:p>
            <a:pPr>
              <a:lnSpc>
                <a:spcPct val="120000"/>
              </a:lnSpc>
            </a:pPr>
            <a:r>
              <a:rPr lang="en-US" sz="2200" dirty="0"/>
              <a:t>(Martinez &amp; Kelle, 2013; United Nations, 2020; United Nations Children’s Fund, n.d.; UNODC, n.d.b.</a:t>
            </a:r>
            <a:r>
              <a:rPr lang="en-US" sz="2200" dirty="0">
                <a:solidFill>
                  <a:srgbClr val="000000"/>
                </a:solidFill>
                <a:ea typeface="Arial"/>
                <a:cs typeface="Arial"/>
              </a:rPr>
              <a:t>). </a:t>
            </a:r>
            <a:r>
              <a:rPr lang="en-US" sz="2200" dirty="0">
                <a:hlinkClick r:id="rId3">
                  <a:extLst>
                    <a:ext uri="{A12FA001-AC4F-418D-AE19-62706E023703}">
                      <ahyp:hlinkClr xmlns:ahyp="http://schemas.microsoft.com/office/drawing/2018/hyperlinkcolor" val="tx"/>
                    </a:ext>
                  </a:extLst>
                </a:hlinkClick>
              </a:rPr>
              <a:t>https://www.google.com/search?sxsrf=ALeKk03lmYGPkq99ZBo9ubNQSroannUDvA:1594909760577&amp;source=univ&amp;tbm=isch&amp;q=SEX+</a:t>
            </a:r>
            <a:r>
              <a:rPr lang="en-US" sz="2200" dirty="0"/>
              <a:t>)</a:t>
            </a:r>
          </a:p>
        </p:txBody>
      </p:sp>
    </p:spTree>
    <p:extLst>
      <p:ext uri="{BB962C8B-B14F-4D97-AF65-F5344CB8AC3E}">
        <p14:creationId xmlns:p14="http://schemas.microsoft.com/office/powerpoint/2010/main" val="20870125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dissolve">
                                      <p:cBhvr>
                                        <p:cTn id="19" dur="500"/>
                                        <p:tgtEl>
                                          <p:spTgt spid="4">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dissolve">
                                      <p:cBhvr>
                                        <p:cTn id="22" dur="500"/>
                                        <p:tgtEl>
                                          <p:spTgt spid="4">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strips(downLeft)">
                                      <p:cBhvr>
                                        <p:cTn id="27" dur="500"/>
                                        <p:tgtEl>
                                          <p:spTgt spid="4">
                                            <p:txEl>
                                              <p:pRg st="6" end="6"/>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strips(downLeft)">
                                      <p:cBhvr>
                                        <p:cTn id="30" dur="500"/>
                                        <p:tgtEl>
                                          <p:spTgt spid="4">
                                            <p:txEl>
                                              <p:pRg st="7" end="7"/>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strips(downLeft)">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SEX TRAFFICKING</a:t>
            </a:r>
          </a:p>
        </p:txBody>
      </p:sp>
      <p:sp>
        <p:nvSpPr>
          <p:cNvPr id="4" name="TextBox 3"/>
          <p:cNvSpPr txBox="1"/>
          <p:nvPr/>
        </p:nvSpPr>
        <p:spPr>
          <a:xfrm>
            <a:off x="486650" y="1265275"/>
            <a:ext cx="8170699" cy="5016758"/>
          </a:xfrm>
          <a:prstGeom prst="rect">
            <a:avLst/>
          </a:prstGeom>
          <a:noFill/>
        </p:spPr>
        <p:txBody>
          <a:bodyPr wrap="square" rtlCol="0">
            <a:spAutoFit/>
          </a:bodyPr>
          <a:lstStyle/>
          <a:p>
            <a:r>
              <a:rPr lang="en-US" sz="4000" b="1" dirty="0"/>
              <a:t>Women, men, boys, girls</a:t>
            </a:r>
          </a:p>
          <a:p>
            <a:endParaRPr lang="en-US" sz="4000" b="1" dirty="0"/>
          </a:p>
          <a:p>
            <a:r>
              <a:rPr lang="en-US" sz="4000" b="1" dirty="0"/>
              <a:t>LGBTQ youth and adults</a:t>
            </a:r>
          </a:p>
          <a:p>
            <a:endParaRPr lang="en-US" sz="4000" b="1" dirty="0"/>
          </a:p>
          <a:p>
            <a:r>
              <a:rPr lang="en-US" sz="4000" b="1" dirty="0"/>
              <a:t>Average age of abduction: 11 or 12</a:t>
            </a:r>
          </a:p>
          <a:p>
            <a:endParaRPr lang="en-US" sz="4000" b="1" dirty="0"/>
          </a:p>
          <a:p>
            <a:r>
              <a:rPr lang="en-US" sz="4000" b="1" dirty="0"/>
              <a:t>Girls with hx of sexual abuse</a:t>
            </a:r>
          </a:p>
          <a:p>
            <a:endParaRPr lang="en-US" sz="4000" b="1" dirty="0"/>
          </a:p>
        </p:txBody>
      </p:sp>
    </p:spTree>
    <p:extLst>
      <p:ext uri="{BB962C8B-B14F-4D97-AF65-F5344CB8AC3E}">
        <p14:creationId xmlns:p14="http://schemas.microsoft.com/office/powerpoint/2010/main" val="3224990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SEX TRAFFICKING</a:t>
            </a:r>
          </a:p>
        </p:txBody>
      </p:sp>
      <p:sp>
        <p:nvSpPr>
          <p:cNvPr id="4" name="TextBox 3"/>
          <p:cNvSpPr txBox="1"/>
          <p:nvPr/>
        </p:nvSpPr>
        <p:spPr>
          <a:xfrm>
            <a:off x="501271" y="914401"/>
            <a:ext cx="8170699" cy="3785652"/>
          </a:xfrm>
          <a:prstGeom prst="rect">
            <a:avLst/>
          </a:prstGeom>
          <a:noFill/>
        </p:spPr>
        <p:txBody>
          <a:bodyPr wrap="square" rtlCol="0">
            <a:spAutoFit/>
          </a:bodyPr>
          <a:lstStyle/>
          <a:p>
            <a:endParaRPr lang="en-US" sz="4000" b="1" dirty="0"/>
          </a:p>
          <a:p>
            <a:r>
              <a:rPr lang="en-US" sz="4000" b="1" dirty="0"/>
              <a:t>1 in 15 girls, 1 in 25 boys </a:t>
            </a:r>
          </a:p>
          <a:p>
            <a:r>
              <a:rPr lang="en-US" sz="4000" b="1" dirty="0"/>
              <a:t>	</a:t>
            </a:r>
            <a:r>
              <a:rPr lang="en-US" sz="4000" b="1" u="sng" dirty="0"/>
              <a:t>report</a:t>
            </a:r>
            <a:r>
              <a:rPr lang="en-US" sz="4000" b="1" dirty="0"/>
              <a:t> abuse by trusted person</a:t>
            </a:r>
          </a:p>
          <a:p>
            <a:endParaRPr lang="en-US" sz="4000" b="1" dirty="0"/>
          </a:p>
          <a:p>
            <a:r>
              <a:rPr lang="en-US" sz="4000" b="1" dirty="0"/>
              <a:t>Estimates:  1 in 3 girls, 1 in 5 boys, </a:t>
            </a:r>
          </a:p>
          <a:p>
            <a:r>
              <a:rPr lang="en-US" sz="4000" b="1" dirty="0"/>
              <a:t>	LGBTQ youth ???</a:t>
            </a:r>
          </a:p>
        </p:txBody>
      </p:sp>
    </p:spTree>
    <p:extLst>
      <p:ext uri="{BB962C8B-B14F-4D97-AF65-F5344CB8AC3E}">
        <p14:creationId xmlns:p14="http://schemas.microsoft.com/office/powerpoint/2010/main" val="41674584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06680"/>
            <a:ext cx="8161020" cy="993948"/>
          </a:xfrm>
        </p:spPr>
        <p:txBody>
          <a:bodyPr/>
          <a:lstStyle/>
          <a:p>
            <a:pPr algn="ctr"/>
            <a:r>
              <a:rPr lang="en-US" sz="3200" b="1" dirty="0"/>
              <a:t>Adolescents/Children in residential treatment Centers</a:t>
            </a:r>
          </a:p>
        </p:txBody>
      </p:sp>
      <p:sp>
        <p:nvSpPr>
          <p:cNvPr id="3" name="Content Placeholder 2"/>
          <p:cNvSpPr>
            <a:spLocks noGrp="1"/>
          </p:cNvSpPr>
          <p:nvPr>
            <p:ph idx="1"/>
          </p:nvPr>
        </p:nvSpPr>
        <p:spPr>
          <a:xfrm>
            <a:off x="0" y="1100628"/>
            <a:ext cx="8656320" cy="5650692"/>
          </a:xfrm>
        </p:spPr>
        <p:txBody>
          <a:bodyPr>
            <a:normAutofit/>
          </a:bodyPr>
          <a:lstStyle/>
          <a:p>
            <a:endParaRPr lang="en-US" sz="1200" b="0" dirty="0"/>
          </a:p>
          <a:p>
            <a:pPr marL="685800" indent="-457200">
              <a:spcBef>
                <a:spcPts val="0"/>
              </a:spcBef>
              <a:buFont typeface="Arial" panose="020B0604020202020204" pitchFamily="34" charset="0"/>
              <a:buChar char="•"/>
            </a:pPr>
            <a:r>
              <a:rPr lang="en-US" sz="5100" baseline="30000" dirty="0"/>
              <a:t>80 % have behavior, academic, and attachment (relationship) problems </a:t>
            </a:r>
          </a:p>
          <a:p>
            <a:pPr marL="685800" indent="-457200">
              <a:spcBef>
                <a:spcPts val="0"/>
              </a:spcBef>
              <a:buFont typeface="Arial" panose="020B0604020202020204" pitchFamily="34" charset="0"/>
              <a:buChar char="•"/>
            </a:pPr>
            <a:endParaRPr lang="en-US" sz="5100" baseline="30000" dirty="0"/>
          </a:p>
          <a:p>
            <a:pPr marL="685800" indent="-457200">
              <a:spcBef>
                <a:spcPts val="0"/>
              </a:spcBef>
              <a:buFont typeface="Arial" panose="020B0604020202020204" pitchFamily="34" charset="0"/>
              <a:buChar char="•"/>
            </a:pPr>
            <a:r>
              <a:rPr lang="en-US" sz="5100" baseline="30000" dirty="0"/>
              <a:t>30 to 40 % injure selves, </a:t>
            </a:r>
          </a:p>
          <a:p>
            <a:pPr marL="745236" lvl="2" indent="-457200">
              <a:spcBef>
                <a:spcPts val="0"/>
              </a:spcBef>
              <a:buFont typeface="Arial" panose="020B0604020202020204" pitchFamily="34" charset="0"/>
              <a:buChar char="•"/>
            </a:pPr>
            <a:r>
              <a:rPr lang="en-US" sz="5100" baseline="30000" dirty="0"/>
              <a:t>Think about or attempt to kill selves, </a:t>
            </a:r>
          </a:p>
          <a:p>
            <a:pPr marL="745236" lvl="2" indent="-457200">
              <a:spcBef>
                <a:spcPts val="0"/>
              </a:spcBef>
              <a:buFont typeface="Arial" panose="020B0604020202020204" pitchFamily="34" charset="0"/>
              <a:buChar char="•"/>
            </a:pPr>
            <a:r>
              <a:rPr lang="en-US" sz="5100" baseline="30000" dirty="0"/>
              <a:t>Abuse substances, or </a:t>
            </a:r>
          </a:p>
          <a:p>
            <a:pPr marL="745236" lvl="2" indent="-457200">
              <a:spcBef>
                <a:spcPts val="0"/>
              </a:spcBef>
              <a:buFont typeface="Arial" panose="020B0604020202020204" pitchFamily="34" charset="0"/>
              <a:buChar char="•"/>
            </a:pPr>
            <a:r>
              <a:rPr lang="en-US" sz="5100" baseline="30000" dirty="0"/>
              <a:t>Do something that engages police.</a:t>
            </a:r>
            <a:endParaRPr lang="en-US" sz="5100" b="0" dirty="0"/>
          </a:p>
          <a:p>
            <a:pPr lvl="1"/>
            <a:r>
              <a:rPr lang="en-US" sz="5100" b="1" baseline="30000" dirty="0"/>
              <a:t>Affect and Behavioral dysregulation</a:t>
            </a:r>
            <a:endParaRPr lang="en-US" sz="3200" b="1" dirty="0"/>
          </a:p>
          <a:p>
            <a:r>
              <a:rPr lang="en-US" sz="2000" b="0" dirty="0"/>
              <a:t>(Warner, Koomar, Luke, and Cook, 2013).</a:t>
            </a:r>
          </a:p>
        </p:txBody>
      </p:sp>
    </p:spTree>
    <p:extLst>
      <p:ext uri="{BB962C8B-B14F-4D97-AF65-F5344CB8AC3E}">
        <p14:creationId xmlns:p14="http://schemas.microsoft.com/office/powerpoint/2010/main" val="162447245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SEX TRAFFICKING NUMBERS</a:t>
            </a:r>
          </a:p>
        </p:txBody>
      </p:sp>
      <p:sp>
        <p:nvSpPr>
          <p:cNvPr id="4" name="TextBox 3"/>
          <p:cNvSpPr txBox="1"/>
          <p:nvPr/>
        </p:nvSpPr>
        <p:spPr>
          <a:xfrm>
            <a:off x="501270" y="1495125"/>
            <a:ext cx="8170699" cy="1938992"/>
          </a:xfrm>
          <a:prstGeom prst="rect">
            <a:avLst/>
          </a:prstGeom>
          <a:noFill/>
        </p:spPr>
        <p:txBody>
          <a:bodyPr wrap="square" rtlCol="0">
            <a:spAutoFit/>
          </a:bodyPr>
          <a:lstStyle/>
          <a:p>
            <a:endParaRPr lang="en-US" sz="4000" b="1" dirty="0"/>
          </a:p>
          <a:p>
            <a:r>
              <a:rPr lang="en-US" sz="4000" b="1" dirty="0"/>
              <a:t>Sex trafficking demand???? </a:t>
            </a:r>
          </a:p>
          <a:p>
            <a:r>
              <a:rPr lang="en-US" sz="4000" b="1" dirty="0"/>
              <a:t>		</a:t>
            </a:r>
          </a:p>
        </p:txBody>
      </p:sp>
    </p:spTree>
    <p:extLst>
      <p:ext uri="{BB962C8B-B14F-4D97-AF65-F5344CB8AC3E}">
        <p14:creationId xmlns:p14="http://schemas.microsoft.com/office/powerpoint/2010/main" val="35490745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SEX TRAFFICKING NUMBERS</a:t>
            </a:r>
          </a:p>
        </p:txBody>
      </p:sp>
      <p:sp>
        <p:nvSpPr>
          <p:cNvPr id="4" name="TextBox 3"/>
          <p:cNvSpPr txBox="1"/>
          <p:nvPr/>
        </p:nvSpPr>
        <p:spPr>
          <a:xfrm>
            <a:off x="501270" y="1495125"/>
            <a:ext cx="8170699" cy="2062103"/>
          </a:xfrm>
          <a:prstGeom prst="rect">
            <a:avLst/>
          </a:prstGeom>
          <a:noFill/>
        </p:spPr>
        <p:txBody>
          <a:bodyPr wrap="square" rtlCol="0">
            <a:spAutoFit/>
          </a:bodyPr>
          <a:lstStyle/>
          <a:p>
            <a:endParaRPr lang="en-US" sz="4000" b="1" dirty="0"/>
          </a:p>
          <a:p>
            <a:r>
              <a:rPr lang="en-US" sz="4000" b="1" dirty="0"/>
              <a:t>Sex trafficking demand???? </a:t>
            </a:r>
          </a:p>
          <a:p>
            <a:r>
              <a:rPr lang="en-US" sz="4000" b="1" dirty="0"/>
              <a:t>		</a:t>
            </a:r>
            <a:r>
              <a:rPr lang="en-US" sz="4800" b="1" dirty="0"/>
              <a:t>Porn addiction</a:t>
            </a:r>
          </a:p>
        </p:txBody>
      </p:sp>
    </p:spTree>
    <p:extLst>
      <p:ext uri="{BB962C8B-B14F-4D97-AF65-F5344CB8AC3E}">
        <p14:creationId xmlns:p14="http://schemas.microsoft.com/office/powerpoint/2010/main" val="37404428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89C-16D0-1840-BFDD-270E464A2884}"/>
              </a:ext>
            </a:extLst>
          </p:cNvPr>
          <p:cNvSpPr>
            <a:spLocks noGrp="1"/>
          </p:cNvSpPr>
          <p:nvPr>
            <p:ph type="title"/>
          </p:nvPr>
        </p:nvSpPr>
        <p:spPr>
          <a:xfrm rot="19197034">
            <a:off x="-31578" y="1414063"/>
            <a:ext cx="4738339" cy="941323"/>
          </a:xfrm>
        </p:spPr>
        <p:txBody>
          <a:bodyPr anchor="b">
            <a:noAutofit/>
          </a:bodyPr>
          <a:lstStyle/>
          <a:p>
            <a:r>
              <a:rPr lang="en-US" sz="4400" b="1" dirty="0">
                <a:solidFill>
                  <a:schemeClr val="bg1"/>
                </a:solidFill>
              </a:rPr>
              <a:t>What is porn</a:t>
            </a:r>
            <a:r>
              <a:rPr lang="en-US" sz="4400" b="1" dirty="0"/>
              <a:t>?</a:t>
            </a:r>
          </a:p>
        </p:txBody>
      </p:sp>
      <p:sp>
        <p:nvSpPr>
          <p:cNvPr id="3" name="Content Placeholder 2">
            <a:extLst>
              <a:ext uri="{FF2B5EF4-FFF2-40B4-BE49-F238E27FC236}">
                <a16:creationId xmlns:a16="http://schemas.microsoft.com/office/drawing/2014/main" id="{07DB3D17-DEB8-9041-B315-AE45A40BB4E5}"/>
              </a:ext>
            </a:extLst>
          </p:cNvPr>
          <p:cNvSpPr>
            <a:spLocks noGrp="1"/>
          </p:cNvSpPr>
          <p:nvPr>
            <p:ph type="body" idx="1"/>
          </p:nvPr>
        </p:nvSpPr>
        <p:spPr>
          <a:xfrm rot="21360571">
            <a:off x="1474411" y="2811461"/>
            <a:ext cx="6758833" cy="3320758"/>
          </a:xfrm>
        </p:spPr>
        <p:txBody>
          <a:bodyPr anchor="t">
            <a:normAutofit/>
          </a:bodyPr>
          <a:lstStyle/>
          <a:p>
            <a:r>
              <a:rPr lang="en-US" sz="4400" b="1" dirty="0"/>
              <a:t>$</a:t>
            </a:r>
            <a:r>
              <a:rPr lang="en-US" sz="4400" b="1" cap="none" dirty="0"/>
              <a:t>97B ----$12B In US  </a:t>
            </a:r>
          </a:p>
          <a:p>
            <a:r>
              <a:rPr lang="en-US" sz="4400" b="1" cap="none" dirty="0"/>
              <a:t>CHANGES Since 1950</a:t>
            </a:r>
          </a:p>
          <a:p>
            <a:r>
              <a:rPr lang="en-US" sz="4400" b="1" cap="none" dirty="0"/>
              <a:t>INTERNET Role</a:t>
            </a:r>
          </a:p>
          <a:p>
            <a:r>
              <a:rPr lang="en-US" sz="4400" b="1" cap="none" dirty="0"/>
              <a:t>Porn Hub </a:t>
            </a:r>
          </a:p>
          <a:p>
            <a:endParaRPr lang="en-US" sz="3200" dirty="0"/>
          </a:p>
          <a:p>
            <a:endParaRPr lang="en-US" dirty="0"/>
          </a:p>
        </p:txBody>
      </p:sp>
    </p:spTree>
    <p:extLst>
      <p:ext uri="{BB962C8B-B14F-4D97-AF65-F5344CB8AC3E}">
        <p14:creationId xmlns:p14="http://schemas.microsoft.com/office/powerpoint/2010/main" val="24725802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89C-16D0-1840-BFDD-270E464A2884}"/>
              </a:ext>
            </a:extLst>
          </p:cNvPr>
          <p:cNvSpPr>
            <a:spLocks noGrp="1"/>
          </p:cNvSpPr>
          <p:nvPr>
            <p:ph type="title"/>
          </p:nvPr>
        </p:nvSpPr>
        <p:spPr>
          <a:xfrm rot="19140000">
            <a:off x="-108799" y="835978"/>
            <a:ext cx="3600131" cy="1014360"/>
          </a:xfrm>
        </p:spPr>
        <p:txBody>
          <a:bodyPr anchor="b">
            <a:normAutofit/>
          </a:bodyPr>
          <a:lstStyle/>
          <a:p>
            <a:r>
              <a:rPr lang="en-US" sz="4000" b="1" dirty="0">
                <a:solidFill>
                  <a:schemeClr val="tx1"/>
                </a:solidFill>
              </a:rPr>
              <a:t>PORNOGRAPHY</a:t>
            </a:r>
          </a:p>
        </p:txBody>
      </p:sp>
      <p:sp>
        <p:nvSpPr>
          <p:cNvPr id="3" name="Content Placeholder 2">
            <a:extLst>
              <a:ext uri="{FF2B5EF4-FFF2-40B4-BE49-F238E27FC236}">
                <a16:creationId xmlns:a16="http://schemas.microsoft.com/office/drawing/2014/main" id="{07DB3D17-DEB8-9041-B315-AE45A40BB4E5}"/>
              </a:ext>
            </a:extLst>
          </p:cNvPr>
          <p:cNvSpPr>
            <a:spLocks noGrp="1"/>
          </p:cNvSpPr>
          <p:nvPr>
            <p:ph idx="1"/>
          </p:nvPr>
        </p:nvSpPr>
        <p:spPr>
          <a:xfrm>
            <a:off x="1045502" y="2665812"/>
            <a:ext cx="7862524" cy="3986462"/>
          </a:xfrm>
        </p:spPr>
        <p:txBody>
          <a:bodyPr>
            <a:normAutofit/>
          </a:bodyPr>
          <a:lstStyle/>
          <a:p>
            <a:r>
              <a:rPr lang="en-US" sz="4000" dirty="0"/>
              <a:t>Sexually abusive images of children</a:t>
            </a:r>
          </a:p>
          <a:p>
            <a:r>
              <a:rPr lang="en-US" sz="4000" dirty="0"/>
              <a:t>--age that children see porn</a:t>
            </a:r>
          </a:p>
          <a:p>
            <a:r>
              <a:rPr lang="en-US" sz="4000" dirty="0"/>
              <a:t>--role in sex trafficking</a:t>
            </a:r>
          </a:p>
          <a:p>
            <a:r>
              <a:rPr lang="en-US" sz="4000" dirty="0"/>
              <a:t>--porn addiction</a:t>
            </a:r>
          </a:p>
          <a:p>
            <a:endParaRPr lang="en-US" sz="3000" dirty="0"/>
          </a:p>
          <a:p>
            <a:endParaRPr lang="en-US" sz="3000" dirty="0"/>
          </a:p>
        </p:txBody>
      </p:sp>
    </p:spTree>
    <p:extLst>
      <p:ext uri="{BB962C8B-B14F-4D97-AF65-F5344CB8AC3E}">
        <p14:creationId xmlns:p14="http://schemas.microsoft.com/office/powerpoint/2010/main" val="41961351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TYPICAL LIFESTYLE “IN THE LIFE”</a:t>
            </a:r>
          </a:p>
        </p:txBody>
      </p:sp>
      <p:sp>
        <p:nvSpPr>
          <p:cNvPr id="4" name="TextBox 3"/>
          <p:cNvSpPr txBox="1"/>
          <p:nvPr/>
        </p:nvSpPr>
        <p:spPr>
          <a:xfrm>
            <a:off x="846667" y="914401"/>
            <a:ext cx="7825303" cy="3170099"/>
          </a:xfrm>
          <a:prstGeom prst="rect">
            <a:avLst/>
          </a:prstGeom>
          <a:noFill/>
        </p:spPr>
        <p:txBody>
          <a:bodyPr wrap="square" rtlCol="0">
            <a:spAutoFit/>
          </a:bodyPr>
          <a:lstStyle/>
          <a:p>
            <a:endParaRPr lang="en-US" sz="4000" b="1" dirty="0"/>
          </a:p>
          <a:p>
            <a:r>
              <a:rPr lang="en-US" sz="4000" b="1" dirty="0"/>
              <a:t>Trafficked 15 to 40 times daily</a:t>
            </a:r>
          </a:p>
          <a:p>
            <a:endParaRPr lang="en-US" sz="4000" b="1" dirty="0"/>
          </a:p>
          <a:p>
            <a:endParaRPr lang="en-US" sz="4000" b="1" dirty="0"/>
          </a:p>
          <a:p>
            <a:endParaRPr lang="en-US" sz="4000" b="1" dirty="0"/>
          </a:p>
        </p:txBody>
      </p:sp>
    </p:spTree>
    <p:extLst>
      <p:ext uri="{BB962C8B-B14F-4D97-AF65-F5344CB8AC3E}">
        <p14:creationId xmlns:p14="http://schemas.microsoft.com/office/powerpoint/2010/main" val="36854166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1" y="365760"/>
            <a:ext cx="8170700" cy="548640"/>
          </a:xfrm>
        </p:spPr>
        <p:txBody>
          <a:bodyPr/>
          <a:lstStyle/>
          <a:p>
            <a:pPr algn="ctr"/>
            <a:r>
              <a:rPr lang="en-US" sz="3600" b="1" dirty="0"/>
              <a:t>TYPICAL LIFESTYLE “IN THE LIFE”</a:t>
            </a:r>
          </a:p>
        </p:txBody>
      </p:sp>
      <p:sp>
        <p:nvSpPr>
          <p:cNvPr id="4" name="TextBox 3"/>
          <p:cNvSpPr txBox="1"/>
          <p:nvPr/>
        </p:nvSpPr>
        <p:spPr>
          <a:xfrm>
            <a:off x="846667" y="914401"/>
            <a:ext cx="7825303" cy="5016758"/>
          </a:xfrm>
          <a:prstGeom prst="rect">
            <a:avLst/>
          </a:prstGeom>
          <a:noFill/>
        </p:spPr>
        <p:txBody>
          <a:bodyPr wrap="square" rtlCol="0">
            <a:spAutoFit/>
          </a:bodyPr>
          <a:lstStyle/>
          <a:p>
            <a:endParaRPr lang="en-US" sz="4000" b="1" dirty="0"/>
          </a:p>
          <a:p>
            <a:r>
              <a:rPr lang="en-US" sz="4000" b="1" dirty="0"/>
              <a:t>Trafficked 15 to 40 times daily</a:t>
            </a:r>
          </a:p>
          <a:p>
            <a:endParaRPr lang="en-US" sz="4000" b="1" dirty="0"/>
          </a:p>
          <a:p>
            <a:r>
              <a:rPr lang="en-US" sz="4000" b="1" dirty="0"/>
              <a:t>Deprived occupation, </a:t>
            </a:r>
          </a:p>
          <a:p>
            <a:r>
              <a:rPr lang="en-US" sz="4000" b="1" dirty="0"/>
              <a:t>					environment, and </a:t>
            </a:r>
          </a:p>
          <a:p>
            <a:r>
              <a:rPr lang="en-US" sz="4000" b="1" dirty="0"/>
              <a:t>						   person factors.</a:t>
            </a:r>
          </a:p>
          <a:p>
            <a:endParaRPr lang="en-US" sz="4000" b="1" dirty="0"/>
          </a:p>
          <a:p>
            <a:r>
              <a:rPr lang="en-US" sz="4000" b="1" dirty="0"/>
              <a:t>“Shelf life” of seven years.</a:t>
            </a:r>
            <a:endParaRPr lang="en-US" sz="4000" dirty="0"/>
          </a:p>
        </p:txBody>
      </p:sp>
    </p:spTree>
    <p:extLst>
      <p:ext uri="{BB962C8B-B14F-4D97-AF65-F5344CB8AC3E}">
        <p14:creationId xmlns:p14="http://schemas.microsoft.com/office/powerpoint/2010/main" val="15015299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500"/>
                                        <p:tgtEl>
                                          <p:spTgt spid="4">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dissolve">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dissolve">
                                      <p:cBhvr>
                                        <p:cTn id="2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46C6-AEB7-668D-212F-5A66D0234319}"/>
              </a:ext>
            </a:extLst>
          </p:cNvPr>
          <p:cNvSpPr>
            <a:spLocks noGrp="1"/>
          </p:cNvSpPr>
          <p:nvPr>
            <p:ph type="title"/>
          </p:nvPr>
        </p:nvSpPr>
        <p:spPr/>
        <p:txBody>
          <a:bodyPr/>
          <a:lstStyle/>
          <a:p>
            <a:pPr algn="ctr"/>
            <a:r>
              <a:rPr lang="en-US" b="1" dirty="0"/>
              <a:t>OBJECTIVES</a:t>
            </a:r>
          </a:p>
        </p:txBody>
      </p:sp>
      <p:sp>
        <p:nvSpPr>
          <p:cNvPr id="6" name="TextBox 5">
            <a:extLst>
              <a:ext uri="{FF2B5EF4-FFF2-40B4-BE49-F238E27FC236}">
                <a16:creationId xmlns:a16="http://schemas.microsoft.com/office/drawing/2014/main" id="{C0C6696A-D68F-46BC-A836-5DB57DB8920E}"/>
              </a:ext>
            </a:extLst>
          </p:cNvPr>
          <p:cNvSpPr txBox="1"/>
          <p:nvPr/>
        </p:nvSpPr>
        <p:spPr>
          <a:xfrm>
            <a:off x="-114300" y="1345330"/>
            <a:ext cx="8959174" cy="5109091"/>
          </a:xfrm>
          <a:prstGeom prst="rect">
            <a:avLst/>
          </a:prstGeom>
          <a:noFill/>
        </p:spPr>
        <p:txBody>
          <a:bodyPr wrap="square">
            <a:spAutoFit/>
          </a:bodyPr>
          <a:lstStyle/>
          <a:p>
            <a:pPr marL="609600" marR="0" indent="-304800">
              <a:spcBef>
                <a:spcPts val="0"/>
              </a:spcBef>
              <a:spcAft>
                <a:spcPts val="0"/>
              </a:spcAft>
            </a:pPr>
            <a:r>
              <a:rPr lang="en-US" sz="1800" b="1" dirty="0">
                <a:solidFill>
                  <a:srgbClr val="000000"/>
                </a:solidFill>
                <a:effectLst/>
                <a:latin typeface="Helvetica" pitchFamily="2" charset="0"/>
                <a:ea typeface="Calibri" panose="020F0502020204030204" pitchFamily="34" charset="0"/>
                <a:cs typeface="Helvetica" pitchFamily="2" charset="0"/>
              </a:rPr>
              <a:t>The participant will be able 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304800">
              <a:spcBef>
                <a:spcPts val="0"/>
              </a:spcBef>
              <a:spcAft>
                <a:spcPts val="0"/>
              </a:spcAft>
            </a:pPr>
            <a:r>
              <a:rPr lang="en-US" sz="2400" b="1" dirty="0">
                <a:solidFill>
                  <a:srgbClr val="000000"/>
                </a:solidFill>
                <a:effectLst/>
                <a:latin typeface="Helvetica" pitchFamily="2" charset="0"/>
                <a:ea typeface="Calibri" panose="020F0502020204030204" pitchFamily="34" charset="0"/>
                <a:cs typeface="Helvetica" pitchFamily="2" charset="0"/>
              </a:rPr>
              <a:t>1.</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latin typeface="Helvetica" pitchFamily="2" charset="0"/>
                <a:ea typeface="Calibri" panose="020F0502020204030204" pitchFamily="34" charset="0"/>
                <a:cs typeface="Times New Roman" panose="02020603050405020304" pitchFamily="18" charset="0"/>
              </a:rPr>
              <a:t>Explain the</a:t>
            </a:r>
            <a:r>
              <a:rPr lang="en-US" sz="2800" b="1" dirty="0">
                <a:solidFill>
                  <a:srgbClr val="000000"/>
                </a:solidFill>
                <a:effectLst/>
                <a:latin typeface="Helvetica" pitchFamily="2" charset="0"/>
                <a:ea typeface="Calibri" panose="020F0502020204030204" pitchFamily="34" charset="0"/>
                <a:cs typeface="Helvetica" pitchFamily="2" charset="0"/>
              </a:rPr>
              <a:t> scope of trafficking based on </a:t>
            </a:r>
            <a:r>
              <a:rPr lang="en-US" sz="2800" b="1" u="sng" dirty="0">
                <a:solidFill>
                  <a:srgbClr val="000000"/>
                </a:solidFill>
                <a:effectLst/>
                <a:latin typeface="Helvetica" pitchFamily="2" charset="0"/>
                <a:ea typeface="Calibri" panose="020F0502020204030204" pitchFamily="34" charset="0"/>
                <a:cs typeface="Helvetica" pitchFamily="2" charset="0"/>
              </a:rPr>
              <a:t>United Nations 3-P Protocol.</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304800">
              <a:spcBef>
                <a:spcPts val="0"/>
              </a:spcBef>
              <a:spcAft>
                <a:spcPts val="0"/>
              </a:spcAft>
            </a:pPr>
            <a:r>
              <a:rPr lang="en-US" sz="2800" b="1" dirty="0">
                <a:solidFill>
                  <a:srgbClr val="000000"/>
                </a:solidFill>
                <a:effectLst/>
                <a:latin typeface="Helvetica" pitchFamily="2" charset="0"/>
                <a:ea typeface="Calibri" panose="020F0502020204030204" pitchFamily="34" charset="0"/>
                <a:cs typeface="Helvetica" pitchFamily="2" charset="0"/>
              </a:rPr>
              <a:t>2.</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latin typeface="Helvetica" pitchFamily="2" charset="0"/>
                <a:ea typeface="Calibri" panose="020F0502020204030204" pitchFamily="34" charset="0"/>
                <a:cs typeface="Times New Roman" panose="02020603050405020304" pitchFamily="18" charset="0"/>
              </a:rPr>
              <a:t>Identify </a:t>
            </a:r>
            <a:r>
              <a:rPr lang="en-US" sz="2800" b="1" dirty="0">
                <a:solidFill>
                  <a:srgbClr val="000000"/>
                </a:solidFill>
                <a:effectLst/>
                <a:latin typeface="Helvetica" pitchFamily="2" charset="0"/>
                <a:ea typeface="Calibri" panose="020F0502020204030204" pitchFamily="34" charset="0"/>
                <a:cs typeface="Helvetica" pitchFamily="2" charset="0"/>
              </a:rPr>
              <a:t>signs and </a:t>
            </a:r>
            <a:r>
              <a:rPr lang="en-US" sz="2800" b="1" u="sng" dirty="0">
                <a:solidFill>
                  <a:srgbClr val="000000"/>
                </a:solidFill>
                <a:effectLst/>
                <a:latin typeface="Helvetica" pitchFamily="2" charset="0"/>
                <a:ea typeface="Calibri" panose="020F0502020204030204" pitchFamily="34" charset="0"/>
                <a:cs typeface="Helvetica" pitchFamily="2" charset="0"/>
              </a:rPr>
              <a:t>biopsychosocial effects of trafficking</a:t>
            </a:r>
            <a:r>
              <a:rPr lang="en-US" sz="2800" b="1" dirty="0">
                <a:solidFill>
                  <a:srgbClr val="000000"/>
                </a:solidFill>
                <a:latin typeface="Helvetica" pitchFamily="2" charset="0"/>
                <a:ea typeface="Calibri" panose="020F0502020204030204" pitchFamily="34" charset="0"/>
                <a:cs typeface="Helvetica" pitchFamily="2" charset="0"/>
              </a:rPr>
              <a:t> </a:t>
            </a:r>
            <a:r>
              <a:rPr lang="en-US" sz="2800" b="1" dirty="0">
                <a:solidFill>
                  <a:srgbClr val="000000"/>
                </a:solidFill>
                <a:effectLst/>
                <a:latin typeface="Helvetica" pitchFamily="2" charset="0"/>
                <a:ea typeface="Calibri" panose="020F0502020204030204" pitchFamily="34" charset="0"/>
                <a:cs typeface="Helvetica" pitchFamily="2" charset="0"/>
              </a:rPr>
              <a:t>in adults and children, in all settings.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914400" marR="0" indent="-304800">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2800" b="1" dirty="0">
                <a:solidFill>
                  <a:srgbClr val="000000"/>
                </a:solidFill>
                <a:effectLst/>
                <a:latin typeface="Helvetica" pitchFamily="2" charset="0"/>
                <a:ea typeface="Calibri" panose="020F0502020204030204" pitchFamily="34" charset="0"/>
                <a:cs typeface="Helvetica" pitchFamily="2" charset="0"/>
              </a:rPr>
              <a:t>Define </a:t>
            </a:r>
            <a:r>
              <a:rPr lang="en-US" sz="2800" b="1" u="sng" dirty="0">
                <a:solidFill>
                  <a:srgbClr val="000000"/>
                </a:solidFill>
                <a:effectLst/>
                <a:latin typeface="Helvetica" pitchFamily="2" charset="0"/>
                <a:ea typeface="Calibri" panose="020F0502020204030204" pitchFamily="34" charset="0"/>
                <a:cs typeface="Helvetica" pitchFamily="2" charset="0"/>
              </a:rPr>
              <a:t>current scope of PT and OT in anti-trafficking</a:t>
            </a:r>
            <a:r>
              <a:rPr lang="en-US" sz="2800" b="1" dirty="0">
                <a:solidFill>
                  <a:srgbClr val="000000"/>
                </a:solidFill>
                <a:effectLst/>
                <a:latin typeface="Helvetica" pitchFamily="2" charset="0"/>
                <a:ea typeface="Calibri" panose="020F0502020204030204" pitchFamily="34" charset="0"/>
                <a:cs typeface="Helvetica" pitchFamily="2" charset="0"/>
              </a:rPr>
              <a:t> efforts.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304800">
              <a:spcBef>
                <a:spcPts val="0"/>
              </a:spcBef>
              <a:spcAft>
                <a:spcPts val="0"/>
              </a:spcAft>
            </a:pPr>
            <a:r>
              <a:rPr lang="en-US" sz="2800" b="1" dirty="0">
                <a:solidFill>
                  <a:srgbClr val="000000"/>
                </a:solidFill>
                <a:effectLst/>
                <a:latin typeface="Helvetica" pitchFamily="2" charset="0"/>
                <a:ea typeface="Calibri" panose="020F0502020204030204" pitchFamily="34" charset="0"/>
                <a:cs typeface="Helvetica" pitchFamily="2" charset="0"/>
              </a:rPr>
              <a:t>4. Evaluate the </a:t>
            </a:r>
            <a:r>
              <a:rPr lang="en-US" sz="2800" b="1" u="sng" dirty="0">
                <a:solidFill>
                  <a:srgbClr val="000000"/>
                </a:solidFill>
                <a:latin typeface="Helvetica" pitchFamily="2" charset="0"/>
                <a:ea typeface="Calibri" panose="020F0502020204030204" pitchFamily="34" charset="0"/>
                <a:cs typeface="Helvetica" pitchFamily="2" charset="0"/>
              </a:rPr>
              <a:t>distinct value of our therapies </a:t>
            </a:r>
            <a:r>
              <a:rPr lang="en-US" sz="2800" b="1" dirty="0">
                <a:solidFill>
                  <a:srgbClr val="000000"/>
                </a:solidFill>
                <a:latin typeface="Helvetica" pitchFamily="2" charset="0"/>
                <a:ea typeface="Calibri" panose="020F0502020204030204" pitchFamily="34" charset="0"/>
                <a:cs typeface="Helvetica" pitchFamily="2" charset="0"/>
              </a:rPr>
              <a:t>in anti-trafficking endeavors.</a:t>
            </a:r>
          </a:p>
          <a:p>
            <a:pPr marL="914400" marR="0" indent="-304800">
              <a:spcBef>
                <a:spcPts val="0"/>
              </a:spcBef>
              <a:spcAft>
                <a:spcPts val="0"/>
              </a:spcAft>
            </a:pPr>
            <a:r>
              <a:rPr lang="en-US" sz="2800" b="1" dirty="0">
                <a:solidFill>
                  <a:srgbClr val="000000"/>
                </a:solidFill>
                <a:latin typeface="Helvetica" pitchFamily="2" charset="0"/>
                <a:ea typeface="Calibri" panose="020F0502020204030204" pitchFamily="34" charset="0"/>
                <a:cs typeface="Helvetica" pitchFamily="2" charset="0"/>
              </a:rPr>
              <a:t> 5. </a:t>
            </a:r>
            <a:r>
              <a:rPr lang="en-US" sz="2800" b="1" dirty="0">
                <a:solidFill>
                  <a:srgbClr val="000000"/>
                </a:solidFill>
                <a:effectLst/>
                <a:latin typeface="Helvetica" pitchFamily="2" charset="0"/>
                <a:ea typeface="Calibri" panose="020F0502020204030204" pitchFamily="34" charset="0"/>
                <a:cs typeface="Helvetica" pitchFamily="2" charset="0"/>
              </a:rPr>
              <a:t>Discuss ways to </a:t>
            </a:r>
            <a:r>
              <a:rPr lang="en-US" sz="2800" b="1" dirty="0">
                <a:solidFill>
                  <a:srgbClr val="000000"/>
                </a:solidFill>
                <a:latin typeface="Helvetica" pitchFamily="2" charset="0"/>
                <a:ea typeface="Calibri" panose="020F0502020204030204" pitchFamily="34" charset="0"/>
                <a:cs typeface="Helvetica" pitchFamily="2" charset="0"/>
              </a:rPr>
              <a:t>f</a:t>
            </a:r>
            <a:r>
              <a:rPr lang="en-US" sz="2800" b="1" dirty="0">
                <a:solidFill>
                  <a:srgbClr val="000000"/>
                </a:solidFill>
                <a:effectLst/>
                <a:latin typeface="Helvetica" pitchFamily="2" charset="0"/>
                <a:ea typeface="Calibri" panose="020F0502020204030204" pitchFamily="34" charset="0"/>
                <a:cs typeface="Helvetica" pitchFamily="2" charset="0"/>
              </a:rPr>
              <a:t>ight trafficking in </a:t>
            </a:r>
            <a:r>
              <a:rPr lang="en-US" sz="2800" b="1" u="sng" dirty="0">
                <a:solidFill>
                  <a:srgbClr val="000000"/>
                </a:solidFill>
                <a:effectLst/>
                <a:latin typeface="Helvetica" pitchFamily="2" charset="0"/>
                <a:ea typeface="Calibri" panose="020F0502020204030204" pitchFamily="34" charset="0"/>
                <a:cs typeface="Helvetica" pitchFamily="2" charset="0"/>
              </a:rPr>
              <a:t>small, every-day actions.</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253266"/>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sz="1200" dirty="0"/>
            </a:br>
            <a:r>
              <a:rPr lang="en-US" sz="4000" b="1" dirty="0"/>
              <a:t>Pert’s mind-body approach </a:t>
            </a:r>
          </a:p>
        </p:txBody>
      </p:sp>
      <p:sp>
        <p:nvSpPr>
          <p:cNvPr id="3" name="Content Placeholder 2"/>
          <p:cNvSpPr>
            <a:spLocks noGrp="1"/>
          </p:cNvSpPr>
          <p:nvPr>
            <p:ph idx="1"/>
          </p:nvPr>
        </p:nvSpPr>
        <p:spPr>
          <a:xfrm>
            <a:off x="822960" y="1100628"/>
            <a:ext cx="7520940" cy="5249372"/>
          </a:xfrm>
        </p:spPr>
        <p:txBody>
          <a:bodyPr>
            <a:noAutofit/>
          </a:bodyPr>
          <a:lstStyle/>
          <a:p>
            <a:r>
              <a:rPr lang="en-US" sz="2800" dirty="0"/>
              <a:t>Biochemical basis of consciousness</a:t>
            </a:r>
          </a:p>
          <a:p>
            <a:endParaRPr lang="en-US" sz="2800" dirty="0"/>
          </a:p>
          <a:p>
            <a:pPr marL="223838" indent="-223838">
              <a:buFont typeface="Arial"/>
              <a:buChar char="•"/>
            </a:pPr>
            <a:r>
              <a:rPr lang="en-US" sz="2800" dirty="0"/>
              <a:t>sexual abuse facilitates dissociation of negative        emotions to be stored into one’s physical body. </a:t>
            </a:r>
          </a:p>
          <a:p>
            <a:pPr marL="223838" indent="-223838">
              <a:buFont typeface="Arial"/>
              <a:buChar char="•"/>
            </a:pPr>
            <a:endParaRPr lang="en-US" sz="2800" dirty="0"/>
          </a:p>
          <a:p>
            <a:pPr marL="223838" indent="-223838">
              <a:buFont typeface="Arial"/>
              <a:buChar char="•"/>
            </a:pPr>
            <a:r>
              <a:rPr lang="en-US" sz="2800" dirty="0"/>
              <a:t>“their conscious perception and meaning of ‘self’ seemed to develop from their bodily experience of themselves in their environment</a:t>
            </a:r>
            <a:r>
              <a:rPr lang="en-US" sz="2400" dirty="0"/>
              <a:t>” </a:t>
            </a:r>
            <a:r>
              <a:rPr lang="en-US" sz="2000" dirty="0"/>
              <a:t>(p. 68). (Candace Pert, Ph.D.) ( Ratcliff., Farnworth, &amp; Lentin,2011).</a:t>
            </a:r>
          </a:p>
        </p:txBody>
      </p:sp>
    </p:spTree>
    <p:extLst>
      <p:ext uri="{BB962C8B-B14F-4D97-AF65-F5344CB8AC3E}">
        <p14:creationId xmlns:p14="http://schemas.microsoft.com/office/powerpoint/2010/main" val="839943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668"/>
            <a:ext cx="9144000" cy="702732"/>
          </a:xfrm>
        </p:spPr>
        <p:txBody>
          <a:bodyPr/>
          <a:lstStyle/>
          <a:p>
            <a:pPr algn="ctr"/>
            <a:r>
              <a:rPr lang="en-US" sz="4000" b="1" dirty="0"/>
              <a:t>RESULTING BIOPSYCHOSOCIAL DEFICITS</a:t>
            </a:r>
          </a:p>
        </p:txBody>
      </p:sp>
      <p:sp>
        <p:nvSpPr>
          <p:cNvPr id="3" name="Content Placeholder 2"/>
          <p:cNvSpPr>
            <a:spLocks noGrp="1"/>
          </p:cNvSpPr>
          <p:nvPr>
            <p:ph idx="1"/>
          </p:nvPr>
        </p:nvSpPr>
        <p:spPr>
          <a:xfrm>
            <a:off x="310444" y="914400"/>
            <a:ext cx="8448748" cy="5816600"/>
          </a:xfrm>
        </p:spPr>
        <p:txBody>
          <a:bodyPr>
            <a:normAutofit fontScale="55000" lnSpcReduction="20000"/>
          </a:bodyPr>
          <a:lstStyle/>
          <a:p>
            <a:endParaRPr lang="en-US" dirty="0"/>
          </a:p>
          <a:p>
            <a:r>
              <a:rPr lang="en-US" sz="4100" dirty="0"/>
              <a:t>Medical problems: gynecological, GI, musculoskeletal. . .</a:t>
            </a:r>
          </a:p>
          <a:p>
            <a:r>
              <a:rPr lang="en-US" sz="4100" dirty="0"/>
              <a:t>Dental deficits </a:t>
            </a:r>
          </a:p>
          <a:p>
            <a:r>
              <a:rPr lang="en-US" sz="4100" dirty="0"/>
              <a:t>Trauma behaviors</a:t>
            </a:r>
          </a:p>
          <a:p>
            <a:pPr marL="571500" indent="-571500">
              <a:buFont typeface="Arial" panose="020B0604020202020204" pitchFamily="34" charset="0"/>
              <a:buChar char="•"/>
            </a:pPr>
            <a:r>
              <a:rPr lang="en-US" sz="4100" dirty="0"/>
              <a:t>Dissociation</a:t>
            </a:r>
          </a:p>
          <a:p>
            <a:pPr marL="403225" indent="-403225">
              <a:buFont typeface="Arial"/>
              <a:buChar char="•"/>
            </a:pPr>
            <a:r>
              <a:rPr lang="en-US" sz="4100" dirty="0"/>
              <a:t>   PTSD</a:t>
            </a:r>
          </a:p>
          <a:p>
            <a:pPr marL="403225" indent="-403225">
              <a:buFont typeface="Arial"/>
              <a:buChar char="•"/>
            </a:pPr>
            <a:r>
              <a:rPr lang="en-US" sz="4100" dirty="0"/>
              <a:t>   Mental health conditions</a:t>
            </a:r>
          </a:p>
          <a:p>
            <a:pPr marL="403225" indent="-403225">
              <a:buFont typeface="Arial"/>
              <a:buChar char="•"/>
            </a:pPr>
            <a:r>
              <a:rPr lang="en-US" sz="4100" dirty="0"/>
              <a:t>   </a:t>
            </a:r>
            <a:r>
              <a:rPr lang="en-US" sz="4100" u="sng" dirty="0"/>
              <a:t>Coerced substance addiction</a:t>
            </a:r>
          </a:p>
          <a:p>
            <a:pPr marL="0" indent="0"/>
            <a:r>
              <a:rPr lang="en-US" sz="4100" dirty="0"/>
              <a:t>Sensory modulation difficulties</a:t>
            </a:r>
          </a:p>
          <a:p>
            <a:r>
              <a:rPr lang="en-US" sz="4100" dirty="0"/>
              <a:t>Global developmental delays due to deprivation</a:t>
            </a:r>
          </a:p>
          <a:p>
            <a:pPr marL="403225" lvl="1" indent="-403225">
              <a:buClrTx/>
              <a:buFont typeface="Arial"/>
              <a:buChar char="•"/>
            </a:pPr>
            <a:r>
              <a:rPr lang="en-US" sz="3600" b="1" dirty="0"/>
              <a:t>Social</a:t>
            </a:r>
          </a:p>
          <a:p>
            <a:pPr marL="403225" lvl="1" indent="-403225">
              <a:buClrTx/>
              <a:buFont typeface="Arial"/>
              <a:buChar char="•"/>
            </a:pPr>
            <a:r>
              <a:rPr lang="en-US" sz="3600" b="1" dirty="0"/>
              <a:t>Emotional </a:t>
            </a:r>
          </a:p>
          <a:p>
            <a:pPr marL="403225" lvl="1" indent="-403225">
              <a:buClrTx/>
              <a:buFont typeface="Arial"/>
              <a:buChar char="•"/>
            </a:pPr>
            <a:r>
              <a:rPr lang="en-US" sz="3600" b="1" dirty="0"/>
              <a:t>Occupational</a:t>
            </a:r>
          </a:p>
          <a:p>
            <a:pPr marL="403225" lvl="1" indent="-403225">
              <a:buClrTx/>
              <a:buFont typeface="Arial"/>
              <a:buChar char="•"/>
            </a:pPr>
            <a:r>
              <a:rPr lang="en-US" sz="3600" b="1" dirty="0"/>
              <a:t>Cognitive</a:t>
            </a:r>
          </a:p>
          <a:p>
            <a:pPr marL="403225" lvl="1" indent="-403225">
              <a:buClrTx/>
              <a:buFont typeface="Arial"/>
              <a:buChar char="•"/>
            </a:pPr>
            <a:r>
              <a:rPr lang="en-US" sz="3600" b="1" dirty="0"/>
              <a:t>Sensorimotor</a:t>
            </a:r>
          </a:p>
          <a:p>
            <a:pPr marL="403225" lvl="1" indent="-403225">
              <a:buClr>
                <a:schemeClr val="tx1"/>
              </a:buClr>
              <a:buFont typeface="Arial"/>
              <a:buChar char="•"/>
            </a:pPr>
            <a:r>
              <a:rPr lang="en-US" sz="3600" b="1" dirty="0"/>
              <a:t>Neurological.</a:t>
            </a: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869821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1000"/>
                                        <p:tgtEl>
                                          <p:spTgt spid="3">
                                            <p:txEl>
                                              <p:pRg st="9" end="9"/>
                                            </p:txEl>
                                          </p:spTgt>
                                        </p:tgtEl>
                                      </p:cBhvr>
                                    </p:animEffect>
                                    <p:anim calcmode="lin" valueType="num">
                                      <p:cBhvr>
                                        <p:cTn id="7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75" presetID="37" presetClass="entr" presetSubtype="0" fill="hold" grpId="0"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81" presetID="37" presetClass="entr" presetSubtype="0" fill="hold" grpId="0" nodeType="withEffect">
                                  <p:stCondLst>
                                    <p:cond delay="0"/>
                                  </p:stCondLst>
                                  <p:childTnLst>
                                    <p:set>
                                      <p:cBhvr>
                                        <p:cTn id="82" dur="1" fill="hold">
                                          <p:stCondLst>
                                            <p:cond delay="0"/>
                                          </p:stCondLst>
                                        </p:cTn>
                                        <p:tgtEl>
                                          <p:spTgt spid="3">
                                            <p:txEl>
                                              <p:pRg st="11" end="11"/>
                                            </p:txEl>
                                          </p:spTgt>
                                        </p:tgtEl>
                                        <p:attrNameLst>
                                          <p:attrName>style.visibility</p:attrName>
                                        </p:attrNameLst>
                                      </p:cBhvr>
                                      <p:to>
                                        <p:strVal val="visible"/>
                                      </p:to>
                                    </p:set>
                                    <p:animEffect transition="in" filter="fade">
                                      <p:cBhvr>
                                        <p:cTn id="83" dur="1000"/>
                                        <p:tgtEl>
                                          <p:spTgt spid="3">
                                            <p:txEl>
                                              <p:pRg st="11" end="11"/>
                                            </p:txEl>
                                          </p:spTgt>
                                        </p:tgtEl>
                                      </p:cBhvr>
                                    </p:animEffect>
                                    <p:anim calcmode="lin" valueType="num">
                                      <p:cBhvr>
                                        <p:cTn id="8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5"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3">
                                            <p:txEl>
                                              <p:pRg st="12" end="12"/>
                                            </p:txEl>
                                          </p:spTgt>
                                        </p:tgtEl>
                                        <p:attrNameLst>
                                          <p:attrName>style.visibility</p:attrName>
                                        </p:attrNameLst>
                                      </p:cBhvr>
                                      <p:to>
                                        <p:strVal val="visible"/>
                                      </p:to>
                                    </p:set>
                                    <p:animEffect transition="in" filter="fade">
                                      <p:cBhvr>
                                        <p:cTn id="89" dur="1000"/>
                                        <p:tgtEl>
                                          <p:spTgt spid="3">
                                            <p:txEl>
                                              <p:pRg st="12" end="12"/>
                                            </p:txEl>
                                          </p:spTgt>
                                        </p:tgtEl>
                                      </p:cBhvr>
                                    </p:animEffect>
                                    <p:anim calcmode="lin" valueType="num">
                                      <p:cBhvr>
                                        <p:cTn id="9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1" dur="900" decel="100000" fill="hold"/>
                                        <p:tgtEl>
                                          <p:spTgt spid="3">
                                            <p:txEl>
                                              <p:pRg st="12" end="12"/>
                                            </p:tx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3">
                                            <p:txEl>
                                              <p:pRg st="12" end="12"/>
                                            </p:tx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3">
                                            <p:txEl>
                                              <p:pRg st="13" end="13"/>
                                            </p:txEl>
                                          </p:spTgt>
                                        </p:tgtEl>
                                        <p:attrNameLst>
                                          <p:attrName>style.visibility</p:attrName>
                                        </p:attrNameLst>
                                      </p:cBhvr>
                                      <p:to>
                                        <p:strVal val="visible"/>
                                      </p:to>
                                    </p:set>
                                    <p:animEffect transition="in" filter="fade">
                                      <p:cBhvr>
                                        <p:cTn id="95" dur="1000"/>
                                        <p:tgtEl>
                                          <p:spTgt spid="3">
                                            <p:txEl>
                                              <p:pRg st="13" end="13"/>
                                            </p:txEl>
                                          </p:spTgt>
                                        </p:tgtEl>
                                      </p:cBhvr>
                                    </p:animEffect>
                                    <p:anim calcmode="lin" valueType="num">
                                      <p:cBhvr>
                                        <p:cTn id="9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7" dur="900" decel="100000" fill="hold"/>
                                        <p:tgtEl>
                                          <p:spTgt spid="3">
                                            <p:txEl>
                                              <p:pRg st="13" end="13"/>
                                            </p:tx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3">
                                            <p:txEl>
                                              <p:pRg st="13" end="13"/>
                                            </p:tx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3">
                                            <p:txEl>
                                              <p:pRg st="14" end="14"/>
                                            </p:txEl>
                                          </p:spTgt>
                                        </p:tgtEl>
                                        <p:attrNameLst>
                                          <p:attrName>style.visibility</p:attrName>
                                        </p:attrNameLst>
                                      </p:cBhvr>
                                      <p:to>
                                        <p:strVal val="visible"/>
                                      </p:to>
                                    </p:set>
                                    <p:animEffect transition="in" filter="fade">
                                      <p:cBhvr>
                                        <p:cTn id="101" dur="1000"/>
                                        <p:tgtEl>
                                          <p:spTgt spid="3">
                                            <p:txEl>
                                              <p:pRg st="14" end="14"/>
                                            </p:txEl>
                                          </p:spTgt>
                                        </p:tgtEl>
                                      </p:cBhvr>
                                    </p:animEffect>
                                    <p:anim calcmode="lin" valueType="num">
                                      <p:cBhvr>
                                        <p:cTn id="10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03" dur="900" decel="100000" fill="hold"/>
                                        <p:tgtEl>
                                          <p:spTgt spid="3">
                                            <p:txEl>
                                              <p:pRg st="14" end="14"/>
                                            </p:tx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3">
                                            <p:txEl>
                                              <p:pRg st="14" end="14"/>
                                            </p:txEl>
                                          </p:spTgt>
                                        </p:tgtEl>
                                        <p:attrNameLst>
                                          <p:attrName>ppt_y</p:attrName>
                                        </p:attrNameLst>
                                      </p:cBhvr>
                                      <p:tavLst>
                                        <p:tav tm="0">
                                          <p:val>
                                            <p:strVal val="#ppt_y-.03"/>
                                          </p:val>
                                        </p:tav>
                                        <p:tav tm="100000">
                                          <p:val>
                                            <p:strVal val="#ppt_y"/>
                                          </p:val>
                                        </p:tav>
                                      </p:tavLst>
                                    </p:anim>
                                  </p:childTnLst>
                                </p:cTn>
                              </p:par>
                              <p:par>
                                <p:cTn id="105" presetID="37" presetClass="entr" presetSubtype="0" fill="hold" grpId="0" nodeType="withEffect">
                                  <p:stCondLst>
                                    <p:cond delay="0"/>
                                  </p:stCondLst>
                                  <p:childTnLst>
                                    <p:set>
                                      <p:cBhvr>
                                        <p:cTn id="106" dur="1" fill="hold">
                                          <p:stCondLst>
                                            <p:cond delay="0"/>
                                          </p:stCondLst>
                                        </p:cTn>
                                        <p:tgtEl>
                                          <p:spTgt spid="3">
                                            <p:txEl>
                                              <p:pRg st="15" end="15"/>
                                            </p:txEl>
                                          </p:spTgt>
                                        </p:tgtEl>
                                        <p:attrNameLst>
                                          <p:attrName>style.visibility</p:attrName>
                                        </p:attrNameLst>
                                      </p:cBhvr>
                                      <p:to>
                                        <p:strVal val="visible"/>
                                      </p:to>
                                    </p:set>
                                    <p:animEffect transition="in" filter="fade">
                                      <p:cBhvr>
                                        <p:cTn id="107" dur="1000"/>
                                        <p:tgtEl>
                                          <p:spTgt spid="3">
                                            <p:txEl>
                                              <p:pRg st="15" end="15"/>
                                            </p:txEl>
                                          </p:spTgt>
                                        </p:tgtEl>
                                      </p:cBhvr>
                                    </p:animEffect>
                                    <p:anim calcmode="lin" valueType="num">
                                      <p:cBhvr>
                                        <p:cTn id="108"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09" dur="900" decel="100000" fill="hold"/>
                                        <p:tgtEl>
                                          <p:spTgt spid="3">
                                            <p:txEl>
                                              <p:pRg st="15" end="15"/>
                                            </p:tx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3">
                                            <p:txEl>
                                              <p:pRg st="15" end="1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44" y="211668"/>
            <a:ext cx="8448748" cy="702732"/>
          </a:xfrm>
        </p:spPr>
        <p:txBody>
          <a:bodyPr/>
          <a:lstStyle/>
          <a:p>
            <a:pPr algn="ctr"/>
            <a:endParaRPr lang="en-US" sz="4000" b="1" dirty="0"/>
          </a:p>
        </p:txBody>
      </p:sp>
      <p:sp>
        <p:nvSpPr>
          <p:cNvPr id="3" name="Content Placeholder 2"/>
          <p:cNvSpPr>
            <a:spLocks noGrp="1"/>
          </p:cNvSpPr>
          <p:nvPr>
            <p:ph idx="1"/>
          </p:nvPr>
        </p:nvSpPr>
        <p:spPr>
          <a:xfrm>
            <a:off x="310444" y="914400"/>
            <a:ext cx="8448748" cy="5816600"/>
          </a:xfrm>
        </p:spPr>
        <p:txBody>
          <a:bodyPr>
            <a:normAutofit/>
          </a:bodyPr>
          <a:lstStyle/>
          <a:p>
            <a:endParaRPr lang="en-US" dirty="0"/>
          </a:p>
          <a:p>
            <a:endParaRPr lang="en-US" dirty="0"/>
          </a:p>
          <a:p>
            <a:r>
              <a:rPr lang="en-US" sz="3600" dirty="0"/>
              <a:t>HOW DO YOU KNOW SOMEONE IS BEING TRAFFICKED?</a:t>
            </a:r>
          </a:p>
          <a:p>
            <a:endParaRPr lang="en-US" sz="3600" dirty="0"/>
          </a:p>
          <a:p>
            <a:r>
              <a:rPr lang="en-US" sz="3600" dirty="0"/>
              <a:t>WHAT SIGNS DO YOU LOOK FOR?</a:t>
            </a:r>
          </a:p>
          <a:p>
            <a:endParaRPr lang="en-US" dirty="0"/>
          </a:p>
        </p:txBody>
      </p:sp>
    </p:spTree>
    <p:extLst>
      <p:ext uri="{BB962C8B-B14F-4D97-AF65-F5344CB8AC3E}">
        <p14:creationId xmlns:p14="http://schemas.microsoft.com/office/powerpoint/2010/main" val="359264756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44" y="211668"/>
            <a:ext cx="8448748" cy="702732"/>
          </a:xfrm>
        </p:spPr>
        <p:txBody>
          <a:bodyPr/>
          <a:lstStyle/>
          <a:p>
            <a:pPr algn="ctr"/>
            <a:r>
              <a:rPr lang="en-US" sz="4000" b="1" dirty="0"/>
              <a:t>WHAT TO LOOK FOR</a:t>
            </a:r>
          </a:p>
        </p:txBody>
      </p:sp>
      <p:sp>
        <p:nvSpPr>
          <p:cNvPr id="3" name="Content Placeholder 2"/>
          <p:cNvSpPr>
            <a:spLocks noGrp="1"/>
          </p:cNvSpPr>
          <p:nvPr>
            <p:ph idx="1"/>
          </p:nvPr>
        </p:nvSpPr>
        <p:spPr>
          <a:xfrm>
            <a:off x="310444" y="914400"/>
            <a:ext cx="8448748" cy="5816600"/>
          </a:xfrm>
        </p:spPr>
        <p:txBody>
          <a:bodyPr>
            <a:normAutofit fontScale="55000" lnSpcReduction="20000"/>
          </a:bodyPr>
          <a:lstStyle/>
          <a:p>
            <a:endParaRPr lang="en-US" dirty="0"/>
          </a:p>
          <a:p>
            <a:pPr marL="571500" indent="-571500">
              <a:buFont typeface="Arial" panose="020B0604020202020204" pitchFamily="34" charset="0"/>
              <a:buChar char="•"/>
            </a:pPr>
            <a:r>
              <a:rPr lang="en-US" sz="4100" dirty="0"/>
              <a:t>Inconsistent history and symptoms</a:t>
            </a:r>
          </a:p>
          <a:p>
            <a:pPr marL="571500" indent="-571500">
              <a:buFont typeface="Arial" panose="020B0604020202020204" pitchFamily="34" charset="0"/>
              <a:buChar char="•"/>
            </a:pPr>
            <a:r>
              <a:rPr lang="en-US" sz="4100" dirty="0"/>
              <a:t>Poor eye contact, reluctance</a:t>
            </a:r>
          </a:p>
          <a:p>
            <a:pPr marL="571500" indent="-571500">
              <a:buFont typeface="Arial" panose="020B0604020202020204" pitchFamily="34" charset="0"/>
              <a:buChar char="•"/>
            </a:pPr>
            <a:r>
              <a:rPr lang="en-US" sz="4100" dirty="0"/>
              <a:t>Controlling caregiver </a:t>
            </a:r>
          </a:p>
          <a:p>
            <a:pPr marL="571500" indent="-571500">
              <a:buFont typeface="Arial" panose="020B0604020202020204" pitchFamily="34" charset="0"/>
              <a:buChar char="•"/>
            </a:pPr>
            <a:r>
              <a:rPr lang="en-US" sz="4100" dirty="0"/>
              <a:t>Unexplained or unusual bruises and injuries</a:t>
            </a:r>
          </a:p>
          <a:p>
            <a:pPr marL="571500" indent="-571500">
              <a:buFont typeface="Arial" panose="020B0604020202020204" pitchFamily="34" charset="0"/>
              <a:buChar char="•"/>
            </a:pPr>
            <a:r>
              <a:rPr lang="en-US" sz="4100" dirty="0"/>
              <a:t>Dental deficits </a:t>
            </a:r>
          </a:p>
          <a:p>
            <a:pPr marL="571500" indent="-571500">
              <a:buFont typeface="Arial" panose="020B0604020202020204" pitchFamily="34" charset="0"/>
              <a:buChar char="•"/>
            </a:pPr>
            <a:r>
              <a:rPr lang="en-US" sz="4100" dirty="0"/>
              <a:t>Musculoskeletal injuries</a:t>
            </a:r>
          </a:p>
          <a:p>
            <a:pPr marL="571500" indent="-571500">
              <a:buFont typeface="Arial" panose="020B0604020202020204" pitchFamily="34" charset="0"/>
              <a:buChar char="•"/>
            </a:pPr>
            <a:r>
              <a:rPr lang="en-US" sz="4100" dirty="0"/>
              <a:t>Trauma behaviors </a:t>
            </a:r>
          </a:p>
          <a:p>
            <a:pPr marL="571500" indent="-571500">
              <a:buFont typeface="Arial" panose="020B0604020202020204" pitchFamily="34" charset="0"/>
              <a:buChar char="•"/>
            </a:pPr>
            <a:r>
              <a:rPr lang="en-US" sz="4100" dirty="0"/>
              <a:t>Sensory modulation difficulties</a:t>
            </a:r>
          </a:p>
          <a:p>
            <a:pPr marL="571500" indent="-571500">
              <a:buFont typeface="Arial" panose="020B0604020202020204" pitchFamily="34" charset="0"/>
              <a:buChar char="•"/>
            </a:pPr>
            <a:r>
              <a:rPr lang="en-US" sz="4100" dirty="0"/>
              <a:t>Delays in behavior:</a:t>
            </a:r>
          </a:p>
          <a:p>
            <a:pPr marL="631825" lvl="2" indent="-403225">
              <a:buClrTx/>
              <a:buFont typeface="Arial"/>
              <a:buChar char="•"/>
            </a:pPr>
            <a:r>
              <a:rPr lang="en-US" sz="3600" b="1" dirty="0"/>
              <a:t>Social</a:t>
            </a:r>
          </a:p>
          <a:p>
            <a:pPr marL="631825" lvl="2" indent="-403225">
              <a:buClrTx/>
              <a:buFont typeface="Arial"/>
              <a:buChar char="•"/>
            </a:pPr>
            <a:r>
              <a:rPr lang="en-US" sz="3600" b="1" dirty="0"/>
              <a:t>Emotional </a:t>
            </a:r>
          </a:p>
          <a:p>
            <a:pPr marL="631825" lvl="2" indent="-403225">
              <a:buClrTx/>
              <a:buFont typeface="Arial"/>
              <a:buChar char="•"/>
            </a:pPr>
            <a:r>
              <a:rPr lang="en-US" sz="3600" b="1" dirty="0"/>
              <a:t>Occupational</a:t>
            </a:r>
          </a:p>
          <a:p>
            <a:pPr marL="631825" lvl="2" indent="-403225">
              <a:buClrTx/>
              <a:buFont typeface="Arial"/>
              <a:buChar char="•"/>
            </a:pPr>
            <a:r>
              <a:rPr lang="en-US" sz="3600" b="1" dirty="0"/>
              <a:t>Cognitive</a:t>
            </a:r>
          </a:p>
          <a:p>
            <a:pPr marL="631825" lvl="2" indent="-403225">
              <a:buClrTx/>
              <a:buFont typeface="Arial"/>
              <a:buChar char="•"/>
            </a:pPr>
            <a:r>
              <a:rPr lang="en-US" sz="3600" b="1" dirty="0"/>
              <a:t>Sensorimotor</a:t>
            </a:r>
          </a:p>
          <a:p>
            <a:pPr marL="631825" lvl="2" indent="-403225">
              <a:buClr>
                <a:schemeClr val="tx1"/>
              </a:buClr>
              <a:buFont typeface="Arial"/>
              <a:buChar char="•"/>
            </a:pPr>
            <a:r>
              <a:rPr lang="en-US" sz="3600" b="1" dirty="0"/>
              <a:t>Neurological.</a:t>
            </a: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26107089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1000"/>
                                        <p:tgtEl>
                                          <p:spTgt spid="3">
                                            <p:txEl>
                                              <p:pRg st="9" end="9"/>
                                            </p:txEl>
                                          </p:spTgt>
                                        </p:tgtEl>
                                      </p:cBhvr>
                                    </p:animEffect>
                                    <p:anim calcmode="lin" valueType="num">
                                      <p:cBhvr>
                                        <p:cTn id="7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75" presetID="37" presetClass="entr" presetSubtype="0" fill="hold" grpId="0"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81" presetID="37" presetClass="entr" presetSubtype="0" fill="hold" grpId="0" nodeType="withEffect">
                                  <p:stCondLst>
                                    <p:cond delay="0"/>
                                  </p:stCondLst>
                                  <p:childTnLst>
                                    <p:set>
                                      <p:cBhvr>
                                        <p:cTn id="82" dur="1" fill="hold">
                                          <p:stCondLst>
                                            <p:cond delay="0"/>
                                          </p:stCondLst>
                                        </p:cTn>
                                        <p:tgtEl>
                                          <p:spTgt spid="3">
                                            <p:txEl>
                                              <p:pRg st="11" end="11"/>
                                            </p:txEl>
                                          </p:spTgt>
                                        </p:tgtEl>
                                        <p:attrNameLst>
                                          <p:attrName>style.visibility</p:attrName>
                                        </p:attrNameLst>
                                      </p:cBhvr>
                                      <p:to>
                                        <p:strVal val="visible"/>
                                      </p:to>
                                    </p:set>
                                    <p:animEffect transition="in" filter="fade">
                                      <p:cBhvr>
                                        <p:cTn id="83" dur="1000"/>
                                        <p:tgtEl>
                                          <p:spTgt spid="3">
                                            <p:txEl>
                                              <p:pRg st="11" end="11"/>
                                            </p:txEl>
                                          </p:spTgt>
                                        </p:tgtEl>
                                      </p:cBhvr>
                                    </p:animEffect>
                                    <p:anim calcmode="lin" valueType="num">
                                      <p:cBhvr>
                                        <p:cTn id="8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5"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3">
                                            <p:txEl>
                                              <p:pRg st="12" end="12"/>
                                            </p:txEl>
                                          </p:spTgt>
                                        </p:tgtEl>
                                        <p:attrNameLst>
                                          <p:attrName>style.visibility</p:attrName>
                                        </p:attrNameLst>
                                      </p:cBhvr>
                                      <p:to>
                                        <p:strVal val="visible"/>
                                      </p:to>
                                    </p:set>
                                    <p:animEffect transition="in" filter="fade">
                                      <p:cBhvr>
                                        <p:cTn id="89" dur="1000"/>
                                        <p:tgtEl>
                                          <p:spTgt spid="3">
                                            <p:txEl>
                                              <p:pRg st="12" end="12"/>
                                            </p:txEl>
                                          </p:spTgt>
                                        </p:tgtEl>
                                      </p:cBhvr>
                                    </p:animEffect>
                                    <p:anim calcmode="lin" valueType="num">
                                      <p:cBhvr>
                                        <p:cTn id="9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1" dur="900" decel="100000" fill="hold"/>
                                        <p:tgtEl>
                                          <p:spTgt spid="3">
                                            <p:txEl>
                                              <p:pRg st="12" end="12"/>
                                            </p:tx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3">
                                            <p:txEl>
                                              <p:pRg st="12" end="12"/>
                                            </p:tx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3">
                                            <p:txEl>
                                              <p:pRg st="13" end="13"/>
                                            </p:txEl>
                                          </p:spTgt>
                                        </p:tgtEl>
                                        <p:attrNameLst>
                                          <p:attrName>style.visibility</p:attrName>
                                        </p:attrNameLst>
                                      </p:cBhvr>
                                      <p:to>
                                        <p:strVal val="visible"/>
                                      </p:to>
                                    </p:set>
                                    <p:animEffect transition="in" filter="fade">
                                      <p:cBhvr>
                                        <p:cTn id="95" dur="1000"/>
                                        <p:tgtEl>
                                          <p:spTgt spid="3">
                                            <p:txEl>
                                              <p:pRg st="13" end="13"/>
                                            </p:txEl>
                                          </p:spTgt>
                                        </p:tgtEl>
                                      </p:cBhvr>
                                    </p:animEffect>
                                    <p:anim calcmode="lin" valueType="num">
                                      <p:cBhvr>
                                        <p:cTn id="9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97" dur="900" decel="100000" fill="hold"/>
                                        <p:tgtEl>
                                          <p:spTgt spid="3">
                                            <p:txEl>
                                              <p:pRg st="13" end="13"/>
                                            </p:tx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3">
                                            <p:txEl>
                                              <p:pRg st="13" end="13"/>
                                            </p:tx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3">
                                            <p:txEl>
                                              <p:pRg st="14" end="14"/>
                                            </p:txEl>
                                          </p:spTgt>
                                        </p:tgtEl>
                                        <p:attrNameLst>
                                          <p:attrName>style.visibility</p:attrName>
                                        </p:attrNameLst>
                                      </p:cBhvr>
                                      <p:to>
                                        <p:strVal val="visible"/>
                                      </p:to>
                                    </p:set>
                                    <p:animEffect transition="in" filter="fade">
                                      <p:cBhvr>
                                        <p:cTn id="101" dur="1000"/>
                                        <p:tgtEl>
                                          <p:spTgt spid="3">
                                            <p:txEl>
                                              <p:pRg st="14" end="14"/>
                                            </p:txEl>
                                          </p:spTgt>
                                        </p:tgtEl>
                                      </p:cBhvr>
                                    </p:animEffect>
                                    <p:anim calcmode="lin" valueType="num">
                                      <p:cBhvr>
                                        <p:cTn id="10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03" dur="900" decel="100000" fill="hold"/>
                                        <p:tgtEl>
                                          <p:spTgt spid="3">
                                            <p:txEl>
                                              <p:pRg st="14" end="14"/>
                                            </p:tx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3">
                                            <p:txEl>
                                              <p:pRg st="14" end="14"/>
                                            </p:txEl>
                                          </p:spTgt>
                                        </p:tgtEl>
                                        <p:attrNameLst>
                                          <p:attrName>ppt_y</p:attrName>
                                        </p:attrNameLst>
                                      </p:cBhvr>
                                      <p:tavLst>
                                        <p:tav tm="0">
                                          <p:val>
                                            <p:strVal val="#ppt_y-.03"/>
                                          </p:val>
                                        </p:tav>
                                        <p:tav tm="100000">
                                          <p:val>
                                            <p:strVal val="#ppt_y"/>
                                          </p:val>
                                        </p:tav>
                                      </p:tavLst>
                                    </p:anim>
                                  </p:childTnLst>
                                </p:cTn>
                              </p:par>
                              <p:par>
                                <p:cTn id="105" presetID="37" presetClass="entr" presetSubtype="0" fill="hold" grpId="0" nodeType="withEffect">
                                  <p:stCondLst>
                                    <p:cond delay="0"/>
                                  </p:stCondLst>
                                  <p:childTnLst>
                                    <p:set>
                                      <p:cBhvr>
                                        <p:cTn id="106" dur="1" fill="hold">
                                          <p:stCondLst>
                                            <p:cond delay="0"/>
                                          </p:stCondLst>
                                        </p:cTn>
                                        <p:tgtEl>
                                          <p:spTgt spid="3">
                                            <p:txEl>
                                              <p:pRg st="15" end="15"/>
                                            </p:txEl>
                                          </p:spTgt>
                                        </p:tgtEl>
                                        <p:attrNameLst>
                                          <p:attrName>style.visibility</p:attrName>
                                        </p:attrNameLst>
                                      </p:cBhvr>
                                      <p:to>
                                        <p:strVal val="visible"/>
                                      </p:to>
                                    </p:set>
                                    <p:animEffect transition="in" filter="fade">
                                      <p:cBhvr>
                                        <p:cTn id="107" dur="1000"/>
                                        <p:tgtEl>
                                          <p:spTgt spid="3">
                                            <p:txEl>
                                              <p:pRg st="15" end="15"/>
                                            </p:txEl>
                                          </p:spTgt>
                                        </p:tgtEl>
                                      </p:cBhvr>
                                    </p:animEffect>
                                    <p:anim calcmode="lin" valueType="num">
                                      <p:cBhvr>
                                        <p:cTn id="108"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09" dur="900" decel="100000" fill="hold"/>
                                        <p:tgtEl>
                                          <p:spTgt spid="3">
                                            <p:txEl>
                                              <p:pRg st="15" end="15"/>
                                            </p:tx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3">
                                            <p:txEl>
                                              <p:pRg st="15" end="1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76" y="250146"/>
            <a:ext cx="8710047" cy="548640"/>
          </a:xfrm>
        </p:spPr>
        <p:txBody>
          <a:bodyPr/>
          <a:lstStyle/>
          <a:p>
            <a:pPr algn="ctr"/>
            <a:r>
              <a:rPr lang="en-US" sz="3600" b="1" dirty="0"/>
              <a:t>WHAT TO LOOK FOR</a:t>
            </a:r>
          </a:p>
        </p:txBody>
      </p:sp>
      <p:sp>
        <p:nvSpPr>
          <p:cNvPr id="3" name="Content Placeholder 2">
            <a:extLst>
              <a:ext uri="{FF2B5EF4-FFF2-40B4-BE49-F238E27FC236}">
                <a16:creationId xmlns:a16="http://schemas.microsoft.com/office/drawing/2014/main" id="{F43B08D8-9245-B845-A884-8CC8E6564ACD}"/>
              </a:ext>
            </a:extLst>
          </p:cNvPr>
          <p:cNvSpPr>
            <a:spLocks noGrp="1"/>
          </p:cNvSpPr>
          <p:nvPr>
            <p:ph idx="1"/>
          </p:nvPr>
        </p:nvSpPr>
        <p:spPr>
          <a:xfrm>
            <a:off x="822960" y="1100628"/>
            <a:ext cx="7520940" cy="5507226"/>
          </a:xfrm>
        </p:spPr>
        <p:txBody>
          <a:bodyPr>
            <a:noAutofit/>
          </a:bodyPr>
          <a:lstStyle/>
          <a:p>
            <a:r>
              <a:rPr lang="en-US" sz="3200" dirty="0"/>
              <a:t>Triggers</a:t>
            </a:r>
          </a:p>
          <a:p>
            <a:r>
              <a:rPr lang="en-US" sz="3200" dirty="0"/>
              <a:t>    Sensory inputs that trigger negative  physiological or psychological reactions</a:t>
            </a:r>
          </a:p>
          <a:p>
            <a:pPr marL="457200" indent="-457200">
              <a:spcBef>
                <a:spcPts val="0"/>
              </a:spcBef>
              <a:buFont typeface="Arial" panose="020B0604020202020204" pitchFamily="34" charset="0"/>
              <a:buChar char="•"/>
            </a:pPr>
            <a:r>
              <a:rPr lang="en-US" sz="3200" dirty="0"/>
              <a:t>smells</a:t>
            </a:r>
          </a:p>
          <a:p>
            <a:pPr marL="457200" indent="-457200">
              <a:spcBef>
                <a:spcPts val="0"/>
              </a:spcBef>
              <a:buFont typeface="Arial" panose="020B0604020202020204" pitchFamily="34" charset="0"/>
              <a:buChar char="•"/>
            </a:pPr>
            <a:r>
              <a:rPr lang="en-US" sz="3200" dirty="0"/>
              <a:t>sights</a:t>
            </a:r>
          </a:p>
          <a:p>
            <a:pPr marL="457200" indent="-457200">
              <a:spcBef>
                <a:spcPts val="0"/>
              </a:spcBef>
              <a:buFont typeface="Arial" panose="020B0604020202020204" pitchFamily="34" charset="0"/>
              <a:buChar char="•"/>
            </a:pPr>
            <a:r>
              <a:rPr lang="en-US" sz="3200" dirty="0"/>
              <a:t>sounds and noises</a:t>
            </a:r>
          </a:p>
          <a:p>
            <a:pPr marL="457200" indent="-457200">
              <a:spcBef>
                <a:spcPts val="0"/>
              </a:spcBef>
              <a:buFont typeface="Arial" panose="020B0604020202020204" pitchFamily="34" charset="0"/>
              <a:buChar char="•"/>
            </a:pPr>
            <a:r>
              <a:rPr lang="en-US" sz="3200" dirty="0"/>
              <a:t>tastes</a:t>
            </a:r>
          </a:p>
          <a:p>
            <a:pPr marL="457200" indent="-457200">
              <a:spcBef>
                <a:spcPts val="0"/>
              </a:spcBef>
              <a:buFont typeface="Arial" panose="020B0604020202020204" pitchFamily="34" charset="0"/>
              <a:buChar char="•"/>
            </a:pPr>
            <a:r>
              <a:rPr lang="en-US" sz="3200" dirty="0"/>
              <a:t>tactile input</a:t>
            </a:r>
          </a:p>
          <a:p>
            <a:r>
              <a:rPr lang="en-US" sz="3200" dirty="0"/>
              <a:t>Internal: memories, anxiety, pain, anger, </a:t>
            </a:r>
          </a:p>
          <a:p>
            <a:r>
              <a:rPr lang="en-US" sz="3200" dirty="0"/>
              <a:t>Anniversary dates </a:t>
            </a:r>
          </a:p>
          <a:p>
            <a:r>
              <a:rPr lang="en-US" sz="2000" dirty="0"/>
              <a:t> (</a:t>
            </a:r>
            <a:r>
              <a:rPr lang="en-US" sz="2000" dirty="0" err="1"/>
              <a:t>Awkolaw</a:t>
            </a:r>
            <a:r>
              <a:rPr lang="en-US" sz="2000" dirty="0"/>
              <a:t>, 2020).</a:t>
            </a:r>
          </a:p>
        </p:txBody>
      </p:sp>
    </p:spTree>
    <p:extLst>
      <p:ext uri="{BB962C8B-B14F-4D97-AF65-F5344CB8AC3E}">
        <p14:creationId xmlns:p14="http://schemas.microsoft.com/office/powerpoint/2010/main" val="438261085"/>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LITERATURE REVIEW OF RECOVERY</a:t>
            </a:r>
          </a:p>
        </p:txBody>
      </p:sp>
      <p:sp>
        <p:nvSpPr>
          <p:cNvPr id="3" name="Content Placeholder 2"/>
          <p:cNvSpPr>
            <a:spLocks noGrp="1"/>
          </p:cNvSpPr>
          <p:nvPr>
            <p:ph idx="1"/>
          </p:nvPr>
        </p:nvSpPr>
        <p:spPr>
          <a:xfrm>
            <a:off x="822960" y="1100628"/>
            <a:ext cx="7520940" cy="5473490"/>
          </a:xfrm>
        </p:spPr>
        <p:txBody>
          <a:bodyPr>
            <a:normAutofit fontScale="85000" lnSpcReduction="20000"/>
          </a:bodyPr>
          <a:lstStyle/>
          <a:p>
            <a:r>
              <a:rPr lang="en-US" sz="2800" dirty="0"/>
              <a:t>Geographic Scope</a:t>
            </a:r>
          </a:p>
          <a:p>
            <a:pPr marL="284163" indent="-284163">
              <a:buFont typeface="Arial"/>
              <a:buChar char="•"/>
              <a:tabLst>
                <a:tab pos="115888" algn="l"/>
              </a:tabLst>
            </a:pPr>
            <a:r>
              <a:rPr lang="en-US" sz="2800" dirty="0"/>
              <a:t>United States</a:t>
            </a:r>
          </a:p>
          <a:p>
            <a:pPr marL="284163" indent="-284163">
              <a:buFont typeface="Arial"/>
              <a:buChar char="•"/>
              <a:tabLst>
                <a:tab pos="115888" algn="l"/>
              </a:tabLst>
            </a:pPr>
            <a:r>
              <a:rPr lang="en-US" sz="2800" dirty="0"/>
              <a:t>International</a:t>
            </a:r>
          </a:p>
          <a:p>
            <a:r>
              <a:rPr lang="en-US" sz="2800" dirty="0"/>
              <a:t>Fields of Study</a:t>
            </a:r>
          </a:p>
          <a:p>
            <a:pPr marL="338138" indent="-338138">
              <a:buFont typeface="Arial"/>
              <a:buChar char="•"/>
            </a:pPr>
            <a:r>
              <a:rPr lang="en-US" sz="2800" dirty="0"/>
              <a:t>Human Rights</a:t>
            </a:r>
          </a:p>
          <a:p>
            <a:pPr>
              <a:buFont typeface="Arial"/>
              <a:buChar char="•"/>
            </a:pPr>
            <a:r>
              <a:rPr lang="en-US" sz="2800" dirty="0"/>
              <a:t>Trauma/Violence/Sexual Trauma</a:t>
            </a:r>
          </a:p>
          <a:p>
            <a:pPr>
              <a:buFont typeface="Arial"/>
              <a:buChar char="•"/>
            </a:pPr>
            <a:r>
              <a:rPr lang="en-US" sz="2800" dirty="0"/>
              <a:t>Psychology/Psychiatry</a:t>
            </a:r>
          </a:p>
          <a:p>
            <a:pPr>
              <a:buFont typeface="Arial"/>
              <a:buChar char="•"/>
            </a:pPr>
            <a:r>
              <a:rPr lang="en-US" sz="2800" dirty="0"/>
              <a:t>Social Work</a:t>
            </a:r>
          </a:p>
          <a:p>
            <a:pPr>
              <a:buFont typeface="Arial"/>
              <a:buChar char="•"/>
            </a:pPr>
            <a:r>
              <a:rPr lang="en-US" sz="2800" dirty="0"/>
              <a:t>Religious</a:t>
            </a:r>
          </a:p>
          <a:p>
            <a:pPr>
              <a:buFont typeface="Arial"/>
              <a:buChar char="•"/>
            </a:pPr>
            <a:r>
              <a:rPr lang="en-US" sz="2800" dirty="0"/>
              <a:t>Psychiatric Nursing</a:t>
            </a:r>
          </a:p>
          <a:p>
            <a:pPr>
              <a:buFont typeface="Arial"/>
              <a:buChar char="•"/>
            </a:pPr>
            <a:r>
              <a:rPr lang="en-US" sz="2800" dirty="0"/>
              <a:t>Medical care, including Gynecology</a:t>
            </a:r>
          </a:p>
          <a:p>
            <a:pPr>
              <a:buFont typeface="Arial"/>
              <a:buChar char="•"/>
            </a:pPr>
            <a:r>
              <a:rPr lang="en-US" sz="2800" dirty="0"/>
              <a:t>Dentistry</a:t>
            </a:r>
          </a:p>
          <a:p>
            <a:pPr>
              <a:buFont typeface="Arial"/>
              <a:buChar char="•"/>
            </a:pPr>
            <a:r>
              <a:rPr lang="en-US" sz="2800" dirty="0"/>
              <a:t>Education . . .</a:t>
            </a:r>
          </a:p>
          <a:p>
            <a:endParaRPr lang="en-US" dirty="0"/>
          </a:p>
          <a:p>
            <a:endParaRPr lang="en-US" dirty="0"/>
          </a:p>
        </p:txBody>
      </p:sp>
    </p:spTree>
    <p:extLst>
      <p:ext uri="{BB962C8B-B14F-4D97-AF65-F5344CB8AC3E}">
        <p14:creationId xmlns:p14="http://schemas.microsoft.com/office/powerpoint/2010/main" val="16653377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trips(down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Left)">
                                      <p:cBhvr>
                                        <p:cTn id="23" dur="500"/>
                                        <p:tgtEl>
                                          <p:spTgt spid="3">
                                            <p:txEl>
                                              <p:pRg st="4" end="4"/>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Left)">
                                      <p:cBhvr>
                                        <p:cTn id="26" dur="500"/>
                                        <p:tgtEl>
                                          <p:spTgt spid="3">
                                            <p:txEl>
                                              <p:pRg st="5" end="5"/>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Left)">
                                      <p:cBhvr>
                                        <p:cTn id="29" dur="500"/>
                                        <p:tgtEl>
                                          <p:spTgt spid="3">
                                            <p:txEl>
                                              <p:pRg st="6" end="6"/>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500"/>
                                        <p:tgtEl>
                                          <p:spTgt spid="3">
                                            <p:txEl>
                                              <p:pRg st="7" end="7"/>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strips(downLeft)">
                                      <p:cBhvr>
                                        <p:cTn id="35" dur="500"/>
                                        <p:tgtEl>
                                          <p:spTgt spid="3">
                                            <p:txEl>
                                              <p:pRg st="8" end="8"/>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trips(downLeft)">
                                      <p:cBhvr>
                                        <p:cTn id="38" dur="500"/>
                                        <p:tgtEl>
                                          <p:spTgt spid="3">
                                            <p:txEl>
                                              <p:pRg st="9" end="9"/>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strips(downLeft)">
                                      <p:cBhvr>
                                        <p:cTn id="41" dur="500"/>
                                        <p:tgtEl>
                                          <p:spTgt spid="3">
                                            <p:txEl>
                                              <p:pRg st="10" end="10"/>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strips(downLeft)">
                                      <p:cBhvr>
                                        <p:cTn id="44" dur="500"/>
                                        <p:tgtEl>
                                          <p:spTgt spid="3">
                                            <p:txEl>
                                              <p:pRg st="11" end="11"/>
                                            </p:txEl>
                                          </p:spTgt>
                                        </p:tgtEl>
                                      </p:cBhvr>
                                    </p:animEffect>
                                  </p:childTnLst>
                                </p:cTn>
                              </p:par>
                              <p:par>
                                <p:cTn id="45" presetID="18" presetClass="entr" presetSubtype="12"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strips(downLeft)">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005" y="509286"/>
            <a:ext cx="7520940" cy="789565"/>
          </a:xfrm>
        </p:spPr>
        <p:txBody>
          <a:bodyPr/>
          <a:lstStyle/>
          <a:p>
            <a:pPr algn="ctr"/>
            <a:r>
              <a:rPr lang="en-US" sz="2800" b="1" dirty="0"/>
              <a:t>Variety of assessment tools/approaches</a:t>
            </a:r>
            <a:br>
              <a:rPr lang="en-US" sz="2800" b="1" dirty="0"/>
            </a:br>
            <a:endParaRPr lang="en-US" b="1" dirty="0"/>
          </a:p>
        </p:txBody>
      </p:sp>
      <p:sp>
        <p:nvSpPr>
          <p:cNvPr id="3" name="Content Placeholder 2"/>
          <p:cNvSpPr>
            <a:spLocks noGrp="1"/>
          </p:cNvSpPr>
          <p:nvPr>
            <p:ph idx="1"/>
          </p:nvPr>
        </p:nvSpPr>
        <p:spPr>
          <a:xfrm>
            <a:off x="822960" y="1100628"/>
            <a:ext cx="7520940" cy="5366740"/>
          </a:xfrm>
        </p:spPr>
        <p:txBody>
          <a:bodyPr>
            <a:normAutofit fontScale="92500" lnSpcReduction="10000"/>
          </a:bodyPr>
          <a:lstStyle/>
          <a:p>
            <a:endParaRPr lang="en-US" dirty="0"/>
          </a:p>
          <a:p>
            <a:pPr marL="284163" indent="-284163">
              <a:buFont typeface="Arial"/>
              <a:buChar char="•"/>
            </a:pPr>
            <a:r>
              <a:rPr lang="en-US" sz="3200" dirty="0"/>
              <a:t>PTSD</a:t>
            </a:r>
          </a:p>
          <a:p>
            <a:pPr marL="284163" indent="-284163">
              <a:buFont typeface="Arial"/>
              <a:buChar char="•"/>
            </a:pPr>
            <a:r>
              <a:rPr lang="en-US" sz="3200" dirty="0"/>
              <a:t>Depression</a:t>
            </a:r>
          </a:p>
          <a:p>
            <a:pPr marL="284163" indent="-284163">
              <a:buFont typeface="Arial"/>
              <a:buChar char="•"/>
            </a:pPr>
            <a:r>
              <a:rPr lang="en-US" sz="3200" dirty="0"/>
              <a:t>Trauma</a:t>
            </a:r>
          </a:p>
          <a:p>
            <a:pPr marL="284163" indent="-284163">
              <a:buFont typeface="Arial"/>
              <a:buChar char="•"/>
            </a:pPr>
            <a:r>
              <a:rPr lang="en-US" sz="3200" dirty="0"/>
              <a:t>Resiliency</a:t>
            </a:r>
          </a:p>
          <a:p>
            <a:pPr marL="284163" indent="-284163">
              <a:buFont typeface="Arial"/>
              <a:buChar char="•"/>
            </a:pPr>
            <a:r>
              <a:rPr lang="en-US" sz="3200" dirty="0"/>
              <a:t>Cognitive skills</a:t>
            </a:r>
          </a:p>
          <a:p>
            <a:pPr marL="284163" indent="-284163">
              <a:buFont typeface="Arial"/>
              <a:buChar char="•"/>
            </a:pPr>
            <a:r>
              <a:rPr lang="en-US" sz="3200" dirty="0"/>
              <a:t>Self-esteem</a:t>
            </a:r>
          </a:p>
          <a:p>
            <a:pPr marL="284163" indent="-284163">
              <a:buFont typeface="Arial"/>
              <a:buChar char="•"/>
            </a:pPr>
            <a:r>
              <a:rPr lang="en-US" sz="3200" dirty="0"/>
              <a:t>Cortisol level and physical problems</a:t>
            </a:r>
          </a:p>
          <a:p>
            <a:pPr marL="284163" indent="-284163">
              <a:buFont typeface="Arial"/>
              <a:buChar char="•"/>
            </a:pPr>
            <a:r>
              <a:rPr lang="en-US" sz="3200" dirty="0"/>
              <a:t>Neurophysiological concerns.</a:t>
            </a:r>
          </a:p>
          <a:p>
            <a:pPr marL="0" indent="0"/>
            <a:r>
              <a:rPr lang="en-US" sz="1300" dirty="0"/>
              <a:t>		</a:t>
            </a:r>
            <a:r>
              <a:rPr lang="en-US" sz="2200" dirty="0"/>
              <a:t>Trickett, P.K., Noll, J.G., &amp; Putnam, F.W. 2011. </a:t>
            </a:r>
          </a:p>
          <a:p>
            <a:r>
              <a:rPr lang="en-US" sz="2400" dirty="0"/>
              <a:t>	</a:t>
            </a:r>
          </a:p>
        </p:txBody>
      </p:sp>
    </p:spTree>
    <p:extLst>
      <p:ext uri="{BB962C8B-B14F-4D97-AF65-F5344CB8AC3E}">
        <p14:creationId xmlns:p14="http://schemas.microsoft.com/office/powerpoint/2010/main" val="8435695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94" y="365760"/>
            <a:ext cx="8308317" cy="548640"/>
          </a:xfrm>
        </p:spPr>
        <p:txBody>
          <a:bodyPr/>
          <a:lstStyle/>
          <a:p>
            <a:pPr algn="ctr"/>
            <a:r>
              <a:rPr lang="en-US" sz="4400" b="1" dirty="0"/>
              <a:t>Therapeutic approaches</a:t>
            </a:r>
          </a:p>
        </p:txBody>
      </p:sp>
      <p:sp>
        <p:nvSpPr>
          <p:cNvPr id="3" name="Content Placeholder 2"/>
          <p:cNvSpPr>
            <a:spLocks noGrp="1"/>
          </p:cNvSpPr>
          <p:nvPr>
            <p:ph idx="1"/>
          </p:nvPr>
        </p:nvSpPr>
        <p:spPr>
          <a:xfrm>
            <a:off x="802802" y="1258047"/>
            <a:ext cx="7520940" cy="5332889"/>
          </a:xfrm>
        </p:spPr>
        <p:txBody>
          <a:bodyPr>
            <a:noAutofit/>
          </a:bodyPr>
          <a:lstStyle/>
          <a:p>
            <a:r>
              <a:rPr lang="en-US" sz="3200" baseline="30000" dirty="0"/>
              <a:t>Eye Movement Desensitization and Reprocessing (EMDR) </a:t>
            </a:r>
            <a:r>
              <a:rPr lang="en-US" sz="1200" baseline="30000" dirty="0"/>
              <a:t>(Maxfield, 2003; Shapiro, 1989).</a:t>
            </a:r>
            <a:endParaRPr lang="en-US" sz="1200" dirty="0"/>
          </a:p>
          <a:p>
            <a:r>
              <a:rPr lang="en-US" sz="3200" baseline="30000" dirty="0"/>
              <a:t>Expressive therapies. </a:t>
            </a:r>
          </a:p>
          <a:p>
            <a:pPr marL="457200" indent="-457200">
              <a:buFont typeface="Arial"/>
              <a:buChar char="•"/>
            </a:pPr>
            <a:r>
              <a:rPr lang="en-US" sz="3200" baseline="30000" dirty="0"/>
              <a:t>Art therapy </a:t>
            </a:r>
            <a:r>
              <a:rPr lang="en-US" sz="1200" baseline="30000" dirty="0"/>
              <a:t>(Pifalo, 2007). </a:t>
            </a:r>
          </a:p>
          <a:p>
            <a:pPr marL="457200" indent="-457200">
              <a:buFont typeface="Arial"/>
              <a:buChar char="•"/>
            </a:pPr>
            <a:r>
              <a:rPr lang="en-US" sz="3200" baseline="30000" dirty="0"/>
              <a:t>Music therapy </a:t>
            </a:r>
            <a:r>
              <a:rPr lang="en-US" sz="1200" baseline="30000" dirty="0"/>
              <a:t>(Strehlow, 2009).</a:t>
            </a:r>
          </a:p>
          <a:p>
            <a:pPr marL="457200" indent="-457200">
              <a:buFont typeface="Arial"/>
              <a:buChar char="•"/>
            </a:pPr>
            <a:r>
              <a:rPr lang="en-US" sz="3200" baseline="30000" dirty="0"/>
              <a:t>Sand tray </a:t>
            </a:r>
            <a:r>
              <a:rPr lang="en-US" sz="1200" baseline="30000" dirty="0"/>
              <a:t>(Zhang, 1998).</a:t>
            </a:r>
          </a:p>
          <a:p>
            <a:pPr marL="457200" indent="-457200">
              <a:buFont typeface="Arial"/>
              <a:buChar char="•"/>
            </a:pPr>
            <a:r>
              <a:rPr lang="en-US" sz="3200" baseline="30000" dirty="0"/>
              <a:t>Animal-assisted therapy </a:t>
            </a:r>
            <a:r>
              <a:rPr lang="en-US" sz="1200" baseline="30000" dirty="0"/>
              <a:t>(Dietz, Davis, &amp; Pennings, 2012; Parish-Plass, 2008).</a:t>
            </a:r>
          </a:p>
          <a:p>
            <a:r>
              <a:rPr lang="en-US" sz="3200" baseline="30000" dirty="0"/>
              <a:t>Equine therapy.</a:t>
            </a:r>
          </a:p>
          <a:p>
            <a:r>
              <a:rPr lang="en-US" sz="3200" baseline="30000" dirty="0"/>
              <a:t>Psychopharmacology. </a:t>
            </a:r>
          </a:p>
          <a:p>
            <a:pPr>
              <a:buFont typeface="Arial"/>
              <a:buChar char="•"/>
            </a:pPr>
            <a:r>
              <a:rPr lang="en-US" sz="3200" baseline="30000" dirty="0"/>
              <a:t>Anti-depressants.</a:t>
            </a:r>
          </a:p>
          <a:p>
            <a:pPr>
              <a:buFont typeface="Arial"/>
              <a:buChar char="•"/>
            </a:pPr>
            <a:r>
              <a:rPr lang="en-US" sz="3200" baseline="30000" dirty="0"/>
              <a:t>Pain relief </a:t>
            </a:r>
            <a:r>
              <a:rPr lang="en-US" sz="1200" baseline="30000" dirty="0"/>
              <a:t>(Mohta, Sethi, Tyagi, &amp; Mohta, 2003).</a:t>
            </a:r>
          </a:p>
          <a:p>
            <a:pPr>
              <a:buFont typeface="Arial"/>
              <a:buChar char="•"/>
            </a:pPr>
            <a:r>
              <a:rPr lang="en-US" sz="3200" baseline="30000" dirty="0"/>
              <a:t>Anti-anxiety meds. </a:t>
            </a:r>
          </a:p>
          <a:p>
            <a:pPr>
              <a:buFont typeface="Arial"/>
              <a:buChar char="•"/>
            </a:pPr>
            <a:r>
              <a:rPr lang="en-US" sz="3200" baseline="30000" dirty="0"/>
              <a:t>Benzodiazepines--can increase Dissociation </a:t>
            </a:r>
            <a:r>
              <a:rPr lang="en-US" sz="1200" baseline="30000" dirty="0"/>
              <a:t>(Gentile, Dillon, &amp; Gillig, 2013).</a:t>
            </a:r>
          </a:p>
          <a:p>
            <a:pPr marL="0" indent="0"/>
            <a:r>
              <a:rPr lang="en-US" sz="1200" baseline="30000" dirty="0"/>
              <a:t>					(De Chesney, 2013).</a:t>
            </a:r>
          </a:p>
        </p:txBody>
      </p:sp>
    </p:spTree>
    <p:extLst>
      <p:ext uri="{BB962C8B-B14F-4D97-AF65-F5344CB8AC3E}">
        <p14:creationId xmlns:p14="http://schemas.microsoft.com/office/powerpoint/2010/main" val="2390023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ipe(down)">
                                      <p:cBhvr>
                                        <p:cTn id="46" dur="500"/>
                                        <p:tgtEl>
                                          <p:spTgt spid="3">
                                            <p:txEl>
                                              <p:pRg st="11" end="11"/>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wipe(down)">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Sex trafficking &amp; OT</a:t>
            </a:r>
          </a:p>
        </p:txBody>
      </p:sp>
      <p:sp>
        <p:nvSpPr>
          <p:cNvPr id="3" name="Content Placeholder 2"/>
          <p:cNvSpPr>
            <a:spLocks noGrp="1"/>
          </p:cNvSpPr>
          <p:nvPr>
            <p:ph idx="1"/>
          </p:nvPr>
        </p:nvSpPr>
        <p:spPr>
          <a:xfrm>
            <a:off x="0" y="914401"/>
            <a:ext cx="9042399" cy="5749870"/>
          </a:xfrm>
        </p:spPr>
        <p:txBody>
          <a:bodyPr>
            <a:normAutofit/>
          </a:bodyPr>
          <a:lstStyle/>
          <a:p>
            <a:pPr marL="457200" indent="-457200">
              <a:buFont typeface="Arial"/>
              <a:buChar char="•"/>
            </a:pPr>
            <a:r>
              <a:rPr lang="en-US" sz="2800" dirty="0"/>
              <a:t>NSU-Tampa OTD students </a:t>
            </a:r>
            <a:r>
              <a:rPr lang="en-US" sz="1200" dirty="0"/>
              <a:t>(Bryant et al., 2015)</a:t>
            </a:r>
          </a:p>
          <a:p>
            <a:pPr marL="457200" indent="-457200">
              <a:buFont typeface="Arial"/>
              <a:buChar char="•"/>
            </a:pPr>
            <a:r>
              <a:rPr lang="en-US" sz="3200" dirty="0"/>
              <a:t>Thailand: Pre-vocational OT  </a:t>
            </a:r>
            <a:r>
              <a:rPr lang="en-US" sz="1200" dirty="0"/>
              <a:t>(Phongphisutbubpa, 2007).</a:t>
            </a:r>
          </a:p>
          <a:p>
            <a:pPr marL="457200" indent="-457200">
              <a:buFont typeface="Arial"/>
              <a:buChar char="•"/>
            </a:pPr>
            <a:r>
              <a:rPr lang="en-US" sz="3200" dirty="0"/>
              <a:t>Relaxation kit  </a:t>
            </a:r>
            <a:r>
              <a:rPr lang="en-US" sz="1200" dirty="0"/>
              <a:t>(Snider, 2012).</a:t>
            </a:r>
          </a:p>
          <a:p>
            <a:pPr marL="457200" indent="-457200">
              <a:buFont typeface="Arial"/>
              <a:buChar char="•"/>
            </a:pPr>
            <a:r>
              <a:rPr lang="en-US" sz="3200" dirty="0"/>
              <a:t>Potential misuse of OT </a:t>
            </a:r>
            <a:r>
              <a:rPr lang="en-US" sz="1200" dirty="0"/>
              <a:t>(Lisborg, 2009).</a:t>
            </a:r>
          </a:p>
          <a:p>
            <a:pPr marL="457200" indent="-457200">
              <a:buFont typeface="Arial"/>
              <a:buChar char="•"/>
            </a:pPr>
            <a:r>
              <a:rPr lang="en-US" sz="3200" dirty="0"/>
              <a:t>Comprehensive direction for OT action</a:t>
            </a:r>
            <a:r>
              <a:rPr lang="en-US" sz="3200" dirty="0">
                <a:solidFill>
                  <a:srgbClr val="FFFF00"/>
                </a:solidFill>
              </a:rPr>
              <a:t>        </a:t>
            </a:r>
          </a:p>
          <a:p>
            <a:pPr marL="457200" indent="-457200">
              <a:buFont typeface="Arial"/>
              <a:buChar char="•"/>
            </a:pPr>
            <a:r>
              <a:rPr lang="en-US" sz="1200" dirty="0">
                <a:solidFill>
                  <a:schemeClr val="bg1"/>
                </a:solidFill>
              </a:rPr>
              <a:t>(Cerny, 2016; Gorman &amp; Hatkevich, 2016; MartIn, 2015).</a:t>
            </a:r>
          </a:p>
          <a:p>
            <a:pPr marL="457200" indent="-457200">
              <a:buFont typeface="Arial"/>
              <a:buChar char="•"/>
            </a:pPr>
            <a:r>
              <a:rPr lang="en-US" sz="3200" dirty="0"/>
              <a:t>Occupation-based groups for trafficked teens    </a:t>
            </a:r>
            <a:r>
              <a:rPr lang="en-US" sz="1200" dirty="0"/>
              <a:t>(Martin, 2015)</a:t>
            </a:r>
            <a:endParaRPr lang="en-US" sz="3200" dirty="0">
              <a:solidFill>
                <a:schemeClr val="bg1"/>
              </a:solidFill>
            </a:endParaRPr>
          </a:p>
          <a:p>
            <a:pPr marL="457200" indent="-457200">
              <a:buFont typeface="Arial"/>
              <a:buChar char="•"/>
            </a:pPr>
            <a:r>
              <a:rPr lang="en-US" sz="3200" dirty="0"/>
              <a:t>Community Integration club for women in recovery    </a:t>
            </a:r>
            <a:r>
              <a:rPr lang="en-US" sz="1200" dirty="0"/>
              <a:t>(Thompson, 2017).</a:t>
            </a:r>
          </a:p>
          <a:p>
            <a:pPr marL="457200" indent="-457200">
              <a:buFont typeface="Arial"/>
              <a:buChar char="•"/>
            </a:pPr>
            <a:r>
              <a:rPr lang="en-US" sz="2800" dirty="0"/>
              <a:t>Curriculum for therapy education  </a:t>
            </a:r>
            <a:r>
              <a:rPr lang="en-US" sz="1200" dirty="0"/>
              <a:t>(Peters, 2020).</a:t>
            </a:r>
            <a:endParaRPr lang="en-US" sz="2800" dirty="0"/>
          </a:p>
          <a:p>
            <a:endParaRPr lang="en-US" dirty="0"/>
          </a:p>
          <a:p>
            <a:endParaRPr lang="en-US" dirty="0"/>
          </a:p>
        </p:txBody>
      </p:sp>
    </p:spTree>
    <p:extLst>
      <p:ext uri="{BB962C8B-B14F-4D97-AF65-F5344CB8AC3E}">
        <p14:creationId xmlns:p14="http://schemas.microsoft.com/office/powerpoint/2010/main" val="23813357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Sex trafficking &amp; OT</a:t>
            </a:r>
          </a:p>
        </p:txBody>
      </p:sp>
      <p:sp>
        <p:nvSpPr>
          <p:cNvPr id="3" name="Content Placeholder 2"/>
          <p:cNvSpPr>
            <a:spLocks noGrp="1"/>
          </p:cNvSpPr>
          <p:nvPr>
            <p:ph idx="1"/>
          </p:nvPr>
        </p:nvSpPr>
        <p:spPr>
          <a:xfrm>
            <a:off x="1" y="914401"/>
            <a:ext cx="8942832" cy="5749870"/>
          </a:xfrm>
        </p:spPr>
        <p:txBody>
          <a:bodyPr>
            <a:normAutofit/>
          </a:bodyPr>
          <a:lstStyle/>
          <a:p>
            <a:pPr marL="457200" indent="-457200">
              <a:buFont typeface="Arial"/>
              <a:buChar char="•"/>
            </a:pPr>
            <a:r>
              <a:rPr lang="en-US" sz="3200" dirty="0"/>
              <a:t>AOTA Pre-conference workshop 2019.</a:t>
            </a:r>
          </a:p>
          <a:p>
            <a:pPr marL="457200" indent="-457200">
              <a:buFont typeface="Arial"/>
              <a:buChar char="•"/>
            </a:pPr>
            <a:endParaRPr lang="en-US" sz="3200" dirty="0"/>
          </a:p>
          <a:p>
            <a:pPr marL="457200" indent="-457200">
              <a:buFont typeface="Arial"/>
              <a:buChar char="•"/>
            </a:pPr>
            <a:r>
              <a:rPr lang="en-US" sz="3200" dirty="0"/>
              <a:t>Student doctoral capstones since 2017.</a:t>
            </a:r>
          </a:p>
          <a:p>
            <a:pPr lvl="3">
              <a:buFont typeface="Arial" panose="020B0604020202020204" pitchFamily="34" charset="0"/>
              <a:buChar char="•"/>
            </a:pPr>
            <a:r>
              <a:rPr lang="en-US" sz="3200" b="1" dirty="0"/>
              <a:t>-Chinese woman labor trafficked &amp; new mother</a:t>
            </a:r>
          </a:p>
          <a:p>
            <a:pPr lvl="3">
              <a:buFont typeface="Arial" panose="020B0604020202020204" pitchFamily="34" charset="0"/>
              <a:buChar char="•"/>
            </a:pPr>
            <a:r>
              <a:rPr lang="en-US" sz="3200" b="1" dirty="0"/>
              <a:t>-A big blow up in a shelter</a:t>
            </a:r>
          </a:p>
          <a:p>
            <a:pPr lvl="3">
              <a:buFont typeface="Arial" panose="020B0604020202020204" pitchFamily="34" charset="0"/>
              <a:buChar char="•"/>
            </a:pPr>
            <a:r>
              <a:rPr lang="en-US" sz="3200" dirty="0">
                <a:solidFill>
                  <a:srgbClr val="000000"/>
                </a:solidFill>
                <a:ea typeface="Arial"/>
                <a:cs typeface="Arial"/>
              </a:rPr>
              <a:t>-</a:t>
            </a:r>
            <a:r>
              <a:rPr lang="en-US" sz="3200" b="1" dirty="0">
                <a:solidFill>
                  <a:srgbClr val="000000"/>
                </a:solidFill>
                <a:ea typeface="Arial"/>
                <a:cs typeface="Arial"/>
              </a:rPr>
              <a:t>The role of occupational therapy for survivors of human trafficking, Capstone. </a:t>
            </a:r>
            <a:r>
              <a:rPr lang="en-US" sz="1300" dirty="0">
                <a:solidFill>
                  <a:srgbClr val="000000"/>
                </a:solidFill>
                <a:ea typeface="Arial"/>
                <a:cs typeface="Arial"/>
              </a:rPr>
              <a:t>(Mariano, 2019). </a:t>
            </a:r>
          </a:p>
          <a:p>
            <a:pPr marL="0" indent="0"/>
            <a:r>
              <a:rPr lang="en-US" sz="1300" dirty="0"/>
              <a:t>               </a:t>
            </a:r>
            <a:r>
              <a:rPr lang="en-US" sz="3200" dirty="0"/>
              <a:t> -Sleep hygiene </a:t>
            </a:r>
            <a:r>
              <a:rPr lang="en-US" dirty="0"/>
              <a:t>(</a:t>
            </a:r>
            <a:r>
              <a:rPr lang="en-US" dirty="0" err="1"/>
              <a:t>Ninan</a:t>
            </a:r>
            <a:r>
              <a:rPr lang="en-US" dirty="0"/>
              <a:t>, 2023).</a:t>
            </a:r>
          </a:p>
          <a:p>
            <a:pPr marL="0" indent="0"/>
            <a:r>
              <a:rPr lang="en-US" sz="3200" dirty="0"/>
              <a:t>       -Scoping review of trafficking and OT </a:t>
            </a:r>
            <a:r>
              <a:rPr lang="en-US" sz="1200" dirty="0"/>
              <a:t>(</a:t>
            </a:r>
            <a:r>
              <a:rPr lang="en-US" sz="1200" dirty="0" err="1"/>
              <a:t>Branem</a:t>
            </a:r>
            <a:r>
              <a:rPr lang="en-US" sz="1200" dirty="0"/>
              <a:t>, in progress.)</a:t>
            </a:r>
          </a:p>
          <a:p>
            <a:pPr marL="0" indent="0"/>
            <a:r>
              <a:rPr lang="en-US" sz="3200" dirty="0"/>
              <a:t>       -Curriculum for university education, </a:t>
            </a:r>
            <a:r>
              <a:rPr lang="en-US" sz="1200" dirty="0"/>
              <a:t>, in progress.</a:t>
            </a:r>
          </a:p>
          <a:p>
            <a:pPr marL="457200" indent="-457200">
              <a:buFont typeface="Arial"/>
              <a:buChar char="•"/>
            </a:pPr>
            <a:endParaRPr lang="en-US" sz="1200" dirty="0"/>
          </a:p>
          <a:p>
            <a:endParaRPr lang="en-US" dirty="0"/>
          </a:p>
          <a:p>
            <a:endParaRPr lang="en-US" dirty="0"/>
          </a:p>
        </p:txBody>
      </p:sp>
    </p:spTree>
    <p:extLst>
      <p:ext uri="{BB962C8B-B14F-4D97-AF65-F5344CB8AC3E}">
        <p14:creationId xmlns:p14="http://schemas.microsoft.com/office/powerpoint/2010/main" val="832847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seball bat on a field&#10;&#10;Description automatically generated">
            <a:extLst>
              <a:ext uri="{FF2B5EF4-FFF2-40B4-BE49-F238E27FC236}">
                <a16:creationId xmlns:a16="http://schemas.microsoft.com/office/drawing/2014/main" id="{8E46C400-DF18-A944-9E9F-436765C5B6EA}"/>
              </a:ext>
            </a:extLst>
          </p:cNvPr>
          <p:cNvPicPr>
            <a:picLocks noChangeAspect="1"/>
          </p:cNvPicPr>
          <p:nvPr/>
        </p:nvPicPr>
        <p:blipFill>
          <a:blip r:embed="rId3"/>
          <a:stretch>
            <a:fillRect/>
          </a:stretch>
        </p:blipFill>
        <p:spPr>
          <a:xfrm>
            <a:off x="-34212" y="21372"/>
            <a:ext cx="5242316" cy="6836628"/>
          </a:xfrm>
          <a:prstGeom prst="rect">
            <a:avLst/>
          </a:prstGeom>
          <a:ln>
            <a:noFill/>
          </a:ln>
          <a:effectLst>
            <a:softEdge rad="112500"/>
          </a:effectLst>
        </p:spPr>
      </p:pic>
      <p:pic>
        <p:nvPicPr>
          <p:cNvPr id="13" name="Picture 12" descr="A camel standing in the dirt&#10;&#10;Description automatically generated">
            <a:extLst>
              <a:ext uri="{FF2B5EF4-FFF2-40B4-BE49-F238E27FC236}">
                <a16:creationId xmlns:a16="http://schemas.microsoft.com/office/drawing/2014/main" id="{ED9AC8DA-A7AB-5148-BAEE-DE50230F78FB}"/>
              </a:ext>
            </a:extLst>
          </p:cNvPr>
          <p:cNvPicPr>
            <a:picLocks noChangeAspect="1"/>
          </p:cNvPicPr>
          <p:nvPr/>
        </p:nvPicPr>
        <p:blipFill>
          <a:blip r:embed="rId4"/>
          <a:stretch>
            <a:fillRect/>
          </a:stretch>
        </p:blipFill>
        <p:spPr>
          <a:xfrm>
            <a:off x="4883581" y="-107199"/>
            <a:ext cx="4285104" cy="3362993"/>
          </a:xfrm>
          <a:prstGeom prst="rect">
            <a:avLst/>
          </a:prstGeom>
          <a:ln>
            <a:noFill/>
          </a:ln>
          <a:effectLst>
            <a:softEdge rad="112500"/>
          </a:effectLst>
        </p:spPr>
      </p:pic>
      <p:pic>
        <p:nvPicPr>
          <p:cNvPr id="8" name="Content Placeholder 7" descr="A picture containing person, indoor, table, sitting&#10;&#10;Description automatically generated">
            <a:extLst>
              <a:ext uri="{FF2B5EF4-FFF2-40B4-BE49-F238E27FC236}">
                <a16:creationId xmlns:a16="http://schemas.microsoft.com/office/drawing/2014/main" id="{DA8D6E91-99A0-7649-A4B0-FFE4A96D0C4E}"/>
              </a:ext>
            </a:extLst>
          </p:cNvPr>
          <p:cNvPicPr>
            <a:picLocks noGrp="1" noChangeAspect="1"/>
          </p:cNvPicPr>
          <p:nvPr>
            <p:ph idx="1"/>
          </p:nvPr>
        </p:nvPicPr>
        <p:blipFill>
          <a:blip r:embed="rId5"/>
          <a:stretch>
            <a:fillRect/>
          </a:stretch>
        </p:blipFill>
        <p:spPr>
          <a:xfrm>
            <a:off x="5009322" y="2875752"/>
            <a:ext cx="4134677" cy="3969416"/>
          </a:xfrm>
          <a:prstGeom prst="rect">
            <a:avLst/>
          </a:prstGeom>
          <a:ln>
            <a:noFill/>
          </a:ln>
          <a:effectLst>
            <a:softEdge rad="112500"/>
          </a:effectLst>
        </p:spPr>
      </p:pic>
      <p:sp>
        <p:nvSpPr>
          <p:cNvPr id="4" name="TextBox 3">
            <a:extLst>
              <a:ext uri="{FF2B5EF4-FFF2-40B4-BE49-F238E27FC236}">
                <a16:creationId xmlns:a16="http://schemas.microsoft.com/office/drawing/2014/main" id="{88EBC16E-05C2-8FC6-E864-77EC86893896}"/>
              </a:ext>
            </a:extLst>
          </p:cNvPr>
          <p:cNvSpPr txBox="1"/>
          <p:nvPr/>
        </p:nvSpPr>
        <p:spPr>
          <a:xfrm flipH="1">
            <a:off x="549758" y="1402972"/>
            <a:ext cx="3101007" cy="707886"/>
          </a:xfrm>
          <a:prstGeom prst="rect">
            <a:avLst/>
          </a:prstGeom>
          <a:noFill/>
        </p:spPr>
        <p:txBody>
          <a:bodyPr wrap="square" rtlCol="0">
            <a:spAutoFit/>
          </a:bodyPr>
          <a:lstStyle/>
          <a:p>
            <a:r>
              <a:rPr lang="en-US" sz="4000" b="1" dirty="0">
                <a:solidFill>
                  <a:srgbClr val="FFFF00"/>
                </a:solidFill>
              </a:rPr>
              <a:t>WHY ME??</a:t>
            </a:r>
          </a:p>
        </p:txBody>
      </p:sp>
      <p:sp>
        <p:nvSpPr>
          <p:cNvPr id="5" name="TextBox 4">
            <a:extLst>
              <a:ext uri="{FF2B5EF4-FFF2-40B4-BE49-F238E27FC236}">
                <a16:creationId xmlns:a16="http://schemas.microsoft.com/office/drawing/2014/main" id="{04B92653-2766-A040-744D-CEFC38FA820F}"/>
              </a:ext>
            </a:extLst>
          </p:cNvPr>
          <p:cNvSpPr txBox="1"/>
          <p:nvPr/>
        </p:nvSpPr>
        <p:spPr>
          <a:xfrm>
            <a:off x="183666" y="6294840"/>
            <a:ext cx="4499111" cy="369332"/>
          </a:xfrm>
          <a:prstGeom prst="rect">
            <a:avLst/>
          </a:prstGeom>
          <a:noFill/>
        </p:spPr>
        <p:txBody>
          <a:bodyPr wrap="square" rtlCol="0">
            <a:spAutoFit/>
          </a:bodyPr>
          <a:lstStyle/>
          <a:p>
            <a:r>
              <a:rPr lang="en-US" dirty="0">
                <a:solidFill>
                  <a:srgbClr val="FFFF00"/>
                </a:solidFill>
              </a:rPr>
              <a:t>Image Credit: TONI THOMPSON, © 2023</a:t>
            </a:r>
          </a:p>
        </p:txBody>
      </p:sp>
    </p:spTree>
    <p:extLst>
      <p:ext uri="{BB962C8B-B14F-4D97-AF65-F5344CB8AC3E}">
        <p14:creationId xmlns:p14="http://schemas.microsoft.com/office/powerpoint/2010/main" val="322520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01D1-C6D1-F04C-87A6-807E8F546CF3}"/>
              </a:ext>
            </a:extLst>
          </p:cNvPr>
          <p:cNvSpPr>
            <a:spLocks noGrp="1"/>
          </p:cNvSpPr>
          <p:nvPr>
            <p:ph type="title"/>
          </p:nvPr>
        </p:nvSpPr>
        <p:spPr>
          <a:xfrm>
            <a:off x="127323" y="365760"/>
            <a:ext cx="8692586" cy="548640"/>
          </a:xfrm>
        </p:spPr>
        <p:txBody>
          <a:bodyPr/>
          <a:lstStyle/>
          <a:p>
            <a:r>
              <a:rPr lang="en-US" sz="3600" b="1" dirty="0"/>
              <a:t>IMPEDIMENTS TO PT &amp; OT INVOLVEMENT</a:t>
            </a:r>
          </a:p>
        </p:txBody>
      </p:sp>
      <p:graphicFrame>
        <p:nvGraphicFramePr>
          <p:cNvPr id="4" name="Diagram 3">
            <a:extLst>
              <a:ext uri="{FF2B5EF4-FFF2-40B4-BE49-F238E27FC236}">
                <a16:creationId xmlns:a16="http://schemas.microsoft.com/office/drawing/2014/main" id="{F219F3B6-F7FA-4B4F-B80E-02E8BA42E006}"/>
              </a:ext>
            </a:extLst>
          </p:cNvPr>
          <p:cNvGraphicFramePr/>
          <p:nvPr>
            <p:extLst>
              <p:ext uri="{D42A27DB-BD31-4B8C-83A1-F6EECF244321}">
                <p14:modId xmlns:p14="http://schemas.microsoft.com/office/powerpoint/2010/main" val="3557275446"/>
              </p:ext>
            </p:extLst>
          </p:nvPr>
        </p:nvGraphicFramePr>
        <p:xfrm>
          <a:off x="822960" y="1082842"/>
          <a:ext cx="7498080" cy="5775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135707"/>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01D1-C6D1-F04C-87A6-807E8F546CF3}"/>
              </a:ext>
            </a:extLst>
          </p:cNvPr>
          <p:cNvSpPr>
            <a:spLocks noGrp="1"/>
          </p:cNvSpPr>
          <p:nvPr>
            <p:ph type="title"/>
          </p:nvPr>
        </p:nvSpPr>
        <p:spPr>
          <a:xfrm>
            <a:off x="127323" y="365760"/>
            <a:ext cx="8692586" cy="548640"/>
          </a:xfrm>
        </p:spPr>
        <p:txBody>
          <a:bodyPr/>
          <a:lstStyle/>
          <a:p>
            <a:r>
              <a:rPr lang="en-US" sz="3600" b="1" dirty="0"/>
              <a:t>IMPEDIMENTS TO PT &amp; OT INVOLVEMENT</a:t>
            </a:r>
          </a:p>
        </p:txBody>
      </p:sp>
      <p:graphicFrame>
        <p:nvGraphicFramePr>
          <p:cNvPr id="4" name="Diagram 3">
            <a:extLst>
              <a:ext uri="{FF2B5EF4-FFF2-40B4-BE49-F238E27FC236}">
                <a16:creationId xmlns:a16="http://schemas.microsoft.com/office/drawing/2014/main" id="{F219F3B6-F7FA-4B4F-B80E-02E8BA42E006}"/>
              </a:ext>
            </a:extLst>
          </p:cNvPr>
          <p:cNvGraphicFramePr/>
          <p:nvPr/>
        </p:nvGraphicFramePr>
        <p:xfrm>
          <a:off x="822960" y="1082842"/>
          <a:ext cx="7498080" cy="5775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1666028"/>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039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35" y="387031"/>
            <a:ext cx="7986671" cy="6052616"/>
          </a:xfrm>
          <a:prstGeom prst="rect">
            <a:avLst/>
          </a:prstGeom>
        </p:spPr>
      </p:pic>
      <p:sp>
        <p:nvSpPr>
          <p:cNvPr id="2" name="Title 1"/>
          <p:cNvSpPr>
            <a:spLocks noGrp="1"/>
          </p:cNvSpPr>
          <p:nvPr>
            <p:ph type="title"/>
          </p:nvPr>
        </p:nvSpPr>
        <p:spPr>
          <a:xfrm>
            <a:off x="358588" y="522941"/>
            <a:ext cx="8202706" cy="5363882"/>
          </a:xfrm>
        </p:spPr>
        <p:txBody>
          <a:bodyPr/>
          <a:lstStyle/>
          <a:p>
            <a:pPr algn="ctr"/>
            <a:r>
              <a:rPr lang="en-US" sz="4400" dirty="0"/>
              <a:t>In the absence of </a:t>
            </a:r>
            <a:br>
              <a:rPr lang="en-US" sz="4400" dirty="0"/>
            </a:br>
            <a:r>
              <a:rPr lang="en-US" sz="4400" b="1" dirty="0"/>
              <a:t>evidence </a:t>
            </a:r>
            <a:r>
              <a:rPr lang="en-US" sz="4400" dirty="0"/>
              <a:t>for </a:t>
            </a:r>
            <a:br>
              <a:rPr lang="en-US" sz="4400" dirty="0"/>
            </a:br>
            <a:r>
              <a:rPr lang="en-US" sz="4400" b="1" dirty="0"/>
              <a:t>therapy </a:t>
            </a:r>
            <a:r>
              <a:rPr lang="en-US" sz="4400" dirty="0"/>
              <a:t>involvement in </a:t>
            </a:r>
            <a:br>
              <a:rPr lang="en-US" sz="4400" dirty="0"/>
            </a:br>
            <a:r>
              <a:rPr lang="en-US" sz="4400" b="1" dirty="0"/>
              <a:t>trafficking</a:t>
            </a:r>
            <a:r>
              <a:rPr lang="en-US" sz="4400" dirty="0"/>
              <a:t>, </a:t>
            </a:r>
            <a:br>
              <a:rPr lang="en-US" sz="4400" dirty="0"/>
            </a:br>
            <a:r>
              <a:rPr lang="en-US" sz="4400" dirty="0"/>
              <a:t>what can we do?</a:t>
            </a:r>
          </a:p>
        </p:txBody>
      </p:sp>
    </p:spTree>
    <p:extLst>
      <p:ext uri="{BB962C8B-B14F-4D97-AF65-F5344CB8AC3E}">
        <p14:creationId xmlns:p14="http://schemas.microsoft.com/office/powerpoint/2010/main" val="1100858396"/>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rotWithShape="1">
          <a:blip r:embed="rId2">
            <a:alphaModFix/>
            <a:extLst>
              <a:ext uri="{28A0092B-C50C-407E-A947-70E740481C1C}">
                <a14:useLocalDpi xmlns:a14="http://schemas.microsoft.com/office/drawing/2010/main" val="0"/>
              </a:ext>
            </a:extLst>
          </a:blip>
          <a:srcRect r="15935" b="8801"/>
          <a:stretch/>
        </p:blipFill>
        <p:spPr>
          <a:xfrm>
            <a:off x="0" y="-83474"/>
            <a:ext cx="9144001" cy="7024947"/>
          </a:xfrm>
          <a:prstGeom prst="rect">
            <a:avLst/>
          </a:prstGeom>
          <a:ln>
            <a:noFill/>
          </a:ln>
          <a:effectLst>
            <a:softEdge rad="112500"/>
          </a:effectLst>
        </p:spPr>
      </p:pic>
      <p:pic>
        <p:nvPicPr>
          <p:cNvPr id="5" name="Picture 4" descr="j0284915.jpg"/>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3471175" y="0"/>
            <a:ext cx="3082266" cy="2269342"/>
          </a:xfrm>
          <a:prstGeom prst="ellipse">
            <a:avLst/>
          </a:prstGeom>
          <a:ln>
            <a:noFill/>
          </a:ln>
          <a:effectLst>
            <a:softEdge rad="112500"/>
          </a:effectLst>
        </p:spPr>
      </p:pic>
    </p:spTree>
    <p:extLst>
      <p:ext uri="{BB962C8B-B14F-4D97-AF65-F5344CB8AC3E}">
        <p14:creationId xmlns:p14="http://schemas.microsoft.com/office/powerpoint/2010/main" val="102119714"/>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In the absence of evidence . . .</a:t>
            </a:r>
          </a:p>
        </p:txBody>
      </p:sp>
      <p:sp>
        <p:nvSpPr>
          <p:cNvPr id="3" name="Content Placeholder 2"/>
          <p:cNvSpPr>
            <a:spLocks noGrp="1"/>
          </p:cNvSpPr>
          <p:nvPr>
            <p:ph idx="1"/>
          </p:nvPr>
        </p:nvSpPr>
        <p:spPr>
          <a:xfrm>
            <a:off x="265744" y="1224366"/>
            <a:ext cx="8337046" cy="5492522"/>
          </a:xfrm>
        </p:spPr>
        <p:txBody>
          <a:bodyPr>
            <a:normAutofit/>
          </a:bodyPr>
          <a:lstStyle/>
          <a:p>
            <a:pPr>
              <a:buAutoNum type="arabicPeriod"/>
            </a:pPr>
            <a:r>
              <a:rPr lang="en-US" sz="4000" dirty="0"/>
              <a:t>  Utilize similar medical or mental health conditions.</a:t>
            </a:r>
          </a:p>
          <a:p>
            <a:pPr>
              <a:buAutoNum type="arabicPeriod"/>
            </a:pPr>
            <a:r>
              <a:rPr lang="en-US" sz="4000" dirty="0"/>
              <a:t>  Utilize similar signs and symptoms.</a:t>
            </a:r>
          </a:p>
          <a:p>
            <a:pPr>
              <a:buAutoNum type="arabicPeriod"/>
            </a:pPr>
            <a:r>
              <a:rPr lang="en-US" sz="4000" dirty="0"/>
              <a:t>  Incorporate a recovery model.</a:t>
            </a:r>
          </a:p>
          <a:p>
            <a:pPr>
              <a:buAutoNum type="arabicPeriod"/>
            </a:pPr>
            <a:r>
              <a:rPr lang="en-US" sz="4000" dirty="0"/>
              <a:t>  Incorporate a trauma-informed   </a:t>
            </a:r>
          </a:p>
          <a:p>
            <a:pPr marL="0" indent="0"/>
            <a:r>
              <a:rPr lang="en-US" sz="4000" dirty="0"/>
              <a:t>  approach.</a:t>
            </a:r>
          </a:p>
          <a:p>
            <a:pPr marL="0" indent="0"/>
            <a:r>
              <a:rPr lang="en-US" sz="4000" dirty="0"/>
              <a:t>5. Focus on occupation and function.</a:t>
            </a:r>
          </a:p>
          <a:p>
            <a:pPr>
              <a:buAutoNum type="arabicPeriod"/>
            </a:pPr>
            <a:endParaRPr lang="en-US" dirty="0"/>
          </a:p>
        </p:txBody>
      </p:sp>
    </p:spTree>
    <p:extLst>
      <p:ext uri="{BB962C8B-B14F-4D97-AF65-F5344CB8AC3E}">
        <p14:creationId xmlns:p14="http://schemas.microsoft.com/office/powerpoint/2010/main" val="3036875853"/>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FD94F4-2B0D-6F8B-95F0-0BD62BEC339E}"/>
              </a:ext>
            </a:extLst>
          </p:cNvPr>
          <p:cNvSpPr>
            <a:spLocks noGrp="1"/>
          </p:cNvSpPr>
          <p:nvPr>
            <p:ph idx="1"/>
          </p:nvPr>
        </p:nvSpPr>
        <p:spPr/>
        <p:txBody>
          <a:bodyPr>
            <a:normAutofit/>
          </a:bodyPr>
          <a:lstStyle/>
          <a:p>
            <a:r>
              <a:rPr lang="en-US" sz="4000" dirty="0"/>
              <a:t>SIMILAR CONDITIONS and SYMPTOMS???</a:t>
            </a:r>
          </a:p>
        </p:txBody>
      </p:sp>
    </p:spTree>
    <p:extLst>
      <p:ext uri="{BB962C8B-B14F-4D97-AF65-F5344CB8AC3E}">
        <p14:creationId xmlns:p14="http://schemas.microsoft.com/office/powerpoint/2010/main" val="2911246102"/>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CC38-560F-6786-C9F3-5E98EB2A66E7}"/>
              </a:ext>
            </a:extLst>
          </p:cNvPr>
          <p:cNvSpPr>
            <a:spLocks noGrp="1"/>
          </p:cNvSpPr>
          <p:nvPr>
            <p:ph type="title"/>
          </p:nvPr>
        </p:nvSpPr>
        <p:spPr>
          <a:xfrm>
            <a:off x="241738" y="220716"/>
            <a:ext cx="8723586" cy="987973"/>
          </a:xfrm>
        </p:spPr>
        <p:txBody>
          <a:bodyPr/>
          <a:lstStyle/>
          <a:p>
            <a:pPr algn="ctr"/>
            <a:r>
              <a:rPr lang="en-US" sz="3600" b="1" dirty="0"/>
              <a:t>SIMILAR CONDITIONS and SYMPTOMS???</a:t>
            </a:r>
            <a:br>
              <a:rPr lang="en-US" sz="2800" b="1" dirty="0"/>
            </a:br>
            <a:endParaRPr lang="en-US" b="1" dirty="0"/>
          </a:p>
        </p:txBody>
      </p:sp>
      <p:sp>
        <p:nvSpPr>
          <p:cNvPr id="3" name="Content Placeholder 2">
            <a:extLst>
              <a:ext uri="{FF2B5EF4-FFF2-40B4-BE49-F238E27FC236}">
                <a16:creationId xmlns:a16="http://schemas.microsoft.com/office/drawing/2014/main" id="{E5FD94F4-2B0D-6F8B-95F0-0BD62BEC339E}"/>
              </a:ext>
            </a:extLst>
          </p:cNvPr>
          <p:cNvSpPr>
            <a:spLocks noGrp="1"/>
          </p:cNvSpPr>
          <p:nvPr>
            <p:ph idx="1"/>
          </p:nvPr>
        </p:nvSpPr>
        <p:spPr>
          <a:xfrm>
            <a:off x="811530" y="1334275"/>
            <a:ext cx="7520940" cy="5224180"/>
          </a:xfrm>
        </p:spPr>
        <p:txBody>
          <a:bodyPr>
            <a:normAutofit lnSpcReduction="10000"/>
          </a:bodyPr>
          <a:lstStyle/>
          <a:p>
            <a:r>
              <a:rPr lang="en-US" sz="4000" dirty="0"/>
              <a:t>Domestic violence</a:t>
            </a:r>
          </a:p>
          <a:p>
            <a:r>
              <a:rPr lang="en-US" sz="4000" dirty="0"/>
              <a:t>Sexual Abuse (minor or adult)</a:t>
            </a:r>
          </a:p>
          <a:p>
            <a:r>
              <a:rPr lang="en-US" sz="4000" dirty="0"/>
              <a:t>PTSD</a:t>
            </a:r>
          </a:p>
          <a:p>
            <a:r>
              <a:rPr lang="en-US" sz="4000" dirty="0"/>
              <a:t>Traumatic event</a:t>
            </a:r>
          </a:p>
          <a:p>
            <a:r>
              <a:rPr lang="en-US" sz="4000" dirty="0"/>
              <a:t>Refugees </a:t>
            </a:r>
            <a:r>
              <a:rPr lang="en-US" sz="1400" dirty="0"/>
              <a:t>(</a:t>
            </a:r>
            <a:r>
              <a:rPr lang="en-US" sz="1400" dirty="0" err="1"/>
              <a:t>Shigekane</a:t>
            </a:r>
            <a:r>
              <a:rPr lang="en-US" sz="1400" dirty="0"/>
              <a:t>, 2007)</a:t>
            </a:r>
          </a:p>
          <a:p>
            <a:r>
              <a:rPr lang="en-US" sz="4000" dirty="0"/>
              <a:t>Post-concussion</a:t>
            </a:r>
          </a:p>
          <a:p>
            <a:r>
              <a:rPr lang="en-US" sz="4000" dirty="0"/>
              <a:t>TBI</a:t>
            </a:r>
          </a:p>
          <a:p>
            <a:r>
              <a:rPr lang="en-US" sz="4000" dirty="0"/>
              <a:t>Mental health diagnosis</a:t>
            </a:r>
          </a:p>
          <a:p>
            <a:endParaRPr lang="en-US" sz="4000" dirty="0"/>
          </a:p>
        </p:txBody>
      </p:sp>
    </p:spTree>
    <p:extLst>
      <p:ext uri="{BB962C8B-B14F-4D97-AF65-F5344CB8AC3E}">
        <p14:creationId xmlns:p14="http://schemas.microsoft.com/office/powerpoint/2010/main" val="1062654323"/>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35" y="522940"/>
            <a:ext cx="8273037" cy="1452089"/>
          </a:xfrm>
        </p:spPr>
        <p:txBody>
          <a:bodyPr/>
          <a:lstStyle/>
          <a:p>
            <a:pPr algn="ctr"/>
            <a:r>
              <a:rPr lang="en-US" sz="3200" b="1" dirty="0">
                <a:solidFill>
                  <a:srgbClr val="000000"/>
                </a:solidFill>
              </a:rPr>
              <a:t>Substance Abuse &amp; Mental Health Services Administration (SAMHSA)</a:t>
            </a:r>
            <a:br>
              <a:rPr lang="en-US" sz="3200" b="1" dirty="0">
                <a:solidFill>
                  <a:srgbClr val="000000"/>
                </a:solidFill>
              </a:rPr>
            </a:br>
            <a:r>
              <a:rPr lang="en-US" sz="3200" b="1" dirty="0">
                <a:solidFill>
                  <a:srgbClr val="000000"/>
                </a:solidFill>
              </a:rPr>
              <a:t>RECOVERY MODEL PRINCIPLES</a:t>
            </a:r>
            <a:br>
              <a:rPr lang="en-US" sz="4000" b="1" dirty="0">
                <a:solidFill>
                  <a:srgbClr val="000000"/>
                </a:solidFill>
              </a:rPr>
            </a:br>
            <a:endParaRPr lang="en-US" sz="4000" b="1" dirty="0"/>
          </a:p>
        </p:txBody>
      </p:sp>
      <p:sp>
        <p:nvSpPr>
          <p:cNvPr id="3" name="Content Placeholder 2"/>
          <p:cNvSpPr>
            <a:spLocks noGrp="1"/>
          </p:cNvSpPr>
          <p:nvPr>
            <p:ph idx="1"/>
          </p:nvPr>
        </p:nvSpPr>
        <p:spPr>
          <a:xfrm>
            <a:off x="822960" y="1975030"/>
            <a:ext cx="7520940" cy="4061205"/>
          </a:xfrm>
        </p:spPr>
        <p:txBody>
          <a:bodyPr>
            <a:normAutofit/>
          </a:bodyPr>
          <a:lstStyle/>
          <a:p>
            <a:pPr marL="279400" indent="-279400">
              <a:buFont typeface="Arial"/>
              <a:buChar char="•"/>
            </a:pPr>
            <a:r>
              <a:rPr lang="en-US" sz="3200" dirty="0">
                <a:solidFill>
                  <a:srgbClr val="000000"/>
                </a:solidFill>
              </a:rPr>
              <a:t>Safety.</a:t>
            </a:r>
          </a:p>
          <a:p>
            <a:pPr marL="279400" indent="-279400">
              <a:buFont typeface="Arial"/>
              <a:buChar char="•"/>
            </a:pPr>
            <a:r>
              <a:rPr lang="en-US" sz="3200" dirty="0">
                <a:solidFill>
                  <a:srgbClr val="000000"/>
                </a:solidFill>
              </a:rPr>
              <a:t>Trustworthiness and Transparency.</a:t>
            </a:r>
          </a:p>
          <a:p>
            <a:pPr marL="279400" indent="-279400">
              <a:buFont typeface="Arial"/>
              <a:buChar char="•"/>
            </a:pPr>
            <a:r>
              <a:rPr lang="en-US" sz="3200" dirty="0">
                <a:solidFill>
                  <a:srgbClr val="000000"/>
                </a:solidFill>
              </a:rPr>
              <a:t>Peer support. </a:t>
            </a:r>
          </a:p>
          <a:p>
            <a:pPr marL="279400" indent="-279400">
              <a:buFont typeface="Arial"/>
              <a:buChar char="•"/>
            </a:pPr>
            <a:r>
              <a:rPr lang="en-US" sz="3200" dirty="0">
                <a:solidFill>
                  <a:srgbClr val="000000"/>
                </a:solidFill>
              </a:rPr>
              <a:t>Collaboration and mutuality.</a:t>
            </a:r>
          </a:p>
          <a:p>
            <a:pPr marL="279400" indent="-279400">
              <a:buFont typeface="Arial"/>
              <a:buChar char="•"/>
            </a:pPr>
            <a:r>
              <a:rPr lang="en-US" sz="3200" dirty="0">
                <a:solidFill>
                  <a:srgbClr val="000000"/>
                </a:solidFill>
              </a:rPr>
              <a:t>Empowerment, voice and choice. </a:t>
            </a:r>
          </a:p>
          <a:p>
            <a:pPr marL="279400" indent="-279400">
              <a:buFont typeface="Arial"/>
              <a:buChar char="•"/>
            </a:pPr>
            <a:r>
              <a:rPr lang="en-US" sz="3200" dirty="0">
                <a:solidFill>
                  <a:srgbClr val="000000"/>
                </a:solidFill>
              </a:rPr>
              <a:t>Cultural, Historical, and Gender Issues</a:t>
            </a:r>
            <a:r>
              <a:rPr lang="en-US" sz="2400" dirty="0"/>
              <a:t>.</a:t>
            </a:r>
          </a:p>
          <a:p>
            <a:pPr marL="0" indent="0"/>
            <a:r>
              <a:rPr lang="en-US" sz="1300" dirty="0"/>
              <a:t>				</a:t>
            </a:r>
            <a:r>
              <a:rPr lang="en-US" sz="2000" dirty="0"/>
              <a:t>(SAMHSA, n.d.)</a:t>
            </a:r>
          </a:p>
        </p:txBody>
      </p:sp>
    </p:spTree>
    <p:extLst>
      <p:ext uri="{BB962C8B-B14F-4D97-AF65-F5344CB8AC3E}">
        <p14:creationId xmlns:p14="http://schemas.microsoft.com/office/powerpoint/2010/main" val="17880245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97" y="310444"/>
            <a:ext cx="8574710" cy="1039994"/>
          </a:xfrm>
        </p:spPr>
        <p:txBody>
          <a:bodyPr/>
          <a:lstStyle/>
          <a:p>
            <a:pPr algn="ctr"/>
            <a:r>
              <a:rPr lang="en-US" sz="4400" b="1" dirty="0"/>
              <a:t>Recovery Model:  </a:t>
            </a:r>
            <a:r>
              <a:rPr lang="en-US" sz="4400" b="1" dirty="0">
                <a:solidFill>
                  <a:srgbClr val="000000"/>
                </a:solidFill>
              </a:rPr>
              <a:t>Key domains </a:t>
            </a:r>
            <a:br>
              <a:rPr lang="en-US" sz="4400" dirty="0">
                <a:solidFill>
                  <a:srgbClr val="000000"/>
                </a:solidFill>
              </a:rPr>
            </a:br>
            <a:endParaRPr lang="en-US" sz="4400" b="1" dirty="0"/>
          </a:p>
        </p:txBody>
      </p:sp>
      <p:sp>
        <p:nvSpPr>
          <p:cNvPr id="3" name="Content Placeholder 2"/>
          <p:cNvSpPr>
            <a:spLocks noGrp="1"/>
          </p:cNvSpPr>
          <p:nvPr>
            <p:ph idx="1"/>
          </p:nvPr>
        </p:nvSpPr>
        <p:spPr>
          <a:xfrm>
            <a:off x="822960" y="1350438"/>
            <a:ext cx="7520940" cy="5119964"/>
          </a:xfrm>
        </p:spPr>
        <p:txBody>
          <a:bodyPr>
            <a:normAutofit/>
          </a:bodyPr>
          <a:lstStyle/>
          <a:p>
            <a:pPr>
              <a:buFont typeface="Arial"/>
              <a:buChar char="•"/>
            </a:pPr>
            <a:r>
              <a:rPr lang="en-US" sz="4000" u="sng" dirty="0"/>
              <a:t>Affect</a:t>
            </a:r>
            <a:r>
              <a:rPr lang="en-US" sz="4000" dirty="0"/>
              <a:t> stability.</a:t>
            </a:r>
          </a:p>
          <a:p>
            <a:pPr>
              <a:buFont typeface="Arial"/>
              <a:buChar char="•"/>
            </a:pPr>
            <a:r>
              <a:rPr lang="en-US" sz="4000" u="sng" dirty="0"/>
              <a:t>Behavioral</a:t>
            </a:r>
            <a:r>
              <a:rPr lang="en-US" sz="4000" dirty="0"/>
              <a:t> adjustment. </a:t>
            </a:r>
          </a:p>
          <a:p>
            <a:pPr>
              <a:buFont typeface="Arial"/>
              <a:buChar char="•"/>
            </a:pPr>
            <a:r>
              <a:rPr lang="en-US" sz="4000" u="sng" dirty="0"/>
              <a:t>Cognitive</a:t>
            </a:r>
            <a:r>
              <a:rPr lang="en-US" sz="4000" dirty="0"/>
              <a:t> mastery. </a:t>
            </a:r>
          </a:p>
          <a:p>
            <a:pPr>
              <a:buFont typeface="Arial"/>
              <a:buChar char="•"/>
            </a:pPr>
            <a:r>
              <a:rPr lang="en-US" sz="4000" u="sng" dirty="0"/>
              <a:t>Developmental</a:t>
            </a:r>
            <a:r>
              <a:rPr lang="en-US" sz="4000" dirty="0"/>
              <a:t> mastery.</a:t>
            </a:r>
          </a:p>
          <a:p>
            <a:pPr>
              <a:buFont typeface="Arial"/>
              <a:buChar char="•"/>
            </a:pPr>
            <a:r>
              <a:rPr lang="en-US" sz="4000" dirty="0"/>
              <a:t>Healthy intact </a:t>
            </a:r>
            <a:r>
              <a:rPr lang="en-US" sz="4000" u="sng" dirty="0"/>
              <a:t>Ecosystems</a:t>
            </a:r>
            <a:r>
              <a:rPr lang="en-US" sz="4000" dirty="0"/>
              <a:t>.</a:t>
            </a:r>
          </a:p>
          <a:p>
            <a:r>
              <a:rPr lang="en-US" sz="1300" dirty="0"/>
              <a:t> 				</a:t>
            </a:r>
            <a:r>
              <a:rPr lang="en-US" sz="1100" dirty="0"/>
              <a:t>(Collins &amp; Collins, 2005 in </a:t>
            </a:r>
            <a:r>
              <a:rPr lang="en-US" sz="1100" dirty="0">
                <a:solidFill>
                  <a:srgbClr val="000000"/>
                </a:solidFill>
                <a:ea typeface="Lucida Grande"/>
                <a:cs typeface="Lucida Grande"/>
              </a:rPr>
              <a:t>Jordan, Patel, &amp; Rapp, 2013)</a:t>
            </a:r>
            <a:endParaRPr lang="en-US" sz="1100" dirty="0"/>
          </a:p>
        </p:txBody>
      </p:sp>
    </p:spTree>
    <p:extLst>
      <p:ext uri="{BB962C8B-B14F-4D97-AF65-F5344CB8AC3E}">
        <p14:creationId xmlns:p14="http://schemas.microsoft.com/office/powerpoint/2010/main" val="2350490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9" y="365760"/>
            <a:ext cx="8860118" cy="548640"/>
          </a:xfrm>
        </p:spPr>
        <p:txBody>
          <a:bodyPr/>
          <a:lstStyle/>
          <a:p>
            <a:pPr algn="ctr"/>
            <a:r>
              <a:rPr lang="en-US" b="1" dirty="0"/>
              <a:t> </a:t>
            </a:r>
            <a:r>
              <a:rPr lang="en-US" sz="3600" b="1" dirty="0"/>
              <a:t>COMBINED RECOVERY PRINICPLES/DOMAINS</a:t>
            </a:r>
          </a:p>
        </p:txBody>
      </p:sp>
      <p:sp>
        <p:nvSpPr>
          <p:cNvPr id="3" name="Content Placeholder 2"/>
          <p:cNvSpPr>
            <a:spLocks noGrp="1"/>
          </p:cNvSpPr>
          <p:nvPr>
            <p:ph idx="1"/>
          </p:nvPr>
        </p:nvSpPr>
        <p:spPr>
          <a:xfrm>
            <a:off x="822960" y="1474157"/>
            <a:ext cx="7520940" cy="4882970"/>
          </a:xfrm>
        </p:spPr>
        <p:txBody>
          <a:bodyPr>
            <a:normAutofit fontScale="85000" lnSpcReduction="20000"/>
          </a:bodyPr>
          <a:lstStyle/>
          <a:p>
            <a:pPr>
              <a:buFont typeface="Arial"/>
              <a:buChar char="•"/>
            </a:pPr>
            <a:r>
              <a:rPr lang="en-US" sz="3200" dirty="0"/>
              <a:t>Affect.</a:t>
            </a:r>
          </a:p>
          <a:p>
            <a:pPr>
              <a:buFont typeface="Arial"/>
              <a:buChar char="•"/>
            </a:pPr>
            <a:r>
              <a:rPr lang="en-US" sz="3200" dirty="0"/>
              <a:t>Behavior. </a:t>
            </a:r>
          </a:p>
          <a:p>
            <a:pPr>
              <a:buFont typeface="Arial"/>
              <a:buChar char="•"/>
            </a:pPr>
            <a:r>
              <a:rPr lang="en-US" sz="3200" dirty="0"/>
              <a:t>Cognition. </a:t>
            </a:r>
          </a:p>
          <a:p>
            <a:pPr>
              <a:buFont typeface="Arial"/>
              <a:buChar char="•"/>
            </a:pPr>
            <a:r>
              <a:rPr lang="en-US" sz="3200" dirty="0"/>
              <a:t>Developmental mastery.</a:t>
            </a:r>
          </a:p>
          <a:p>
            <a:pPr>
              <a:buFont typeface="Arial"/>
              <a:buChar char="•"/>
            </a:pPr>
            <a:r>
              <a:rPr lang="en-US" sz="3200" dirty="0"/>
              <a:t>Healthy Ecosystems.</a:t>
            </a:r>
          </a:p>
          <a:p>
            <a:pPr marL="279400" indent="-279400">
              <a:buFont typeface="Arial"/>
              <a:buChar char="•"/>
            </a:pPr>
            <a:r>
              <a:rPr lang="en-US" sz="3200" dirty="0">
                <a:solidFill>
                  <a:srgbClr val="000000"/>
                </a:solidFill>
              </a:rPr>
              <a:t>Safety.</a:t>
            </a:r>
          </a:p>
          <a:p>
            <a:pPr marL="279400" indent="-279400">
              <a:buFont typeface="Arial"/>
              <a:buChar char="•"/>
            </a:pPr>
            <a:r>
              <a:rPr lang="en-US" sz="3200" dirty="0">
                <a:solidFill>
                  <a:srgbClr val="000000"/>
                </a:solidFill>
              </a:rPr>
              <a:t>Trustworthiness and Transparency.</a:t>
            </a:r>
          </a:p>
          <a:p>
            <a:pPr marL="279400" indent="-279400">
              <a:buFont typeface="Arial"/>
              <a:buChar char="•"/>
            </a:pPr>
            <a:r>
              <a:rPr lang="en-US" sz="3200" dirty="0">
                <a:solidFill>
                  <a:srgbClr val="000000"/>
                </a:solidFill>
              </a:rPr>
              <a:t>Peer support. </a:t>
            </a:r>
          </a:p>
          <a:p>
            <a:pPr marL="279400" indent="-279400">
              <a:buFont typeface="Arial"/>
              <a:buChar char="•"/>
            </a:pPr>
            <a:r>
              <a:rPr lang="en-US" sz="3200" dirty="0">
                <a:solidFill>
                  <a:srgbClr val="000000"/>
                </a:solidFill>
              </a:rPr>
              <a:t>Collaboration and mutuality.</a:t>
            </a:r>
          </a:p>
          <a:p>
            <a:pPr marL="279400" indent="-279400">
              <a:buFont typeface="Arial"/>
              <a:buChar char="•"/>
            </a:pPr>
            <a:r>
              <a:rPr lang="en-US" sz="3200" dirty="0">
                <a:solidFill>
                  <a:srgbClr val="000000"/>
                </a:solidFill>
              </a:rPr>
              <a:t>Empowerment, voice and choice. </a:t>
            </a:r>
          </a:p>
          <a:p>
            <a:pPr marL="279400" indent="-279400">
              <a:buFont typeface="Arial"/>
              <a:buChar char="•"/>
            </a:pPr>
            <a:r>
              <a:rPr lang="en-US" sz="3200" dirty="0">
                <a:solidFill>
                  <a:srgbClr val="000000"/>
                </a:solidFill>
              </a:rPr>
              <a:t>Cultural, Historical, and Gender Issues</a:t>
            </a:r>
            <a:r>
              <a:rPr lang="en-US" sz="2400" dirty="0"/>
              <a:t>.</a:t>
            </a:r>
          </a:p>
        </p:txBody>
      </p:sp>
    </p:spTree>
    <p:extLst>
      <p:ext uri="{BB962C8B-B14F-4D97-AF65-F5344CB8AC3E}">
        <p14:creationId xmlns:p14="http://schemas.microsoft.com/office/powerpoint/2010/main" val="30947418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5" end="5"/>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p:cTn id="5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5" dur="1000"/>
                                        <p:tgtEl>
                                          <p:spTgt spid="3">
                                            <p:txEl>
                                              <p:pRg st="8" end="8"/>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p:cTn id="58"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9"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60" dur="1000"/>
                                        <p:tgtEl>
                                          <p:spTgt spid="3">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p:cTn id="65"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66"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6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child, young, little&#10;&#10;Description automatically generated">
            <a:extLst>
              <a:ext uri="{FF2B5EF4-FFF2-40B4-BE49-F238E27FC236}">
                <a16:creationId xmlns:a16="http://schemas.microsoft.com/office/drawing/2014/main" id="{C6CFF945-2852-A94F-B80D-59C894CB5F37}"/>
              </a:ext>
            </a:extLst>
          </p:cNvPr>
          <p:cNvPicPr>
            <a:picLocks noGrp="1" noChangeAspect="1"/>
          </p:cNvPicPr>
          <p:nvPr>
            <p:ph idx="1"/>
          </p:nvPr>
        </p:nvPicPr>
        <p:blipFill>
          <a:blip r:embed="rId2"/>
          <a:stretch>
            <a:fillRect/>
          </a:stretch>
        </p:blipFill>
        <p:spPr>
          <a:xfrm>
            <a:off x="3985117" y="2959100"/>
            <a:ext cx="5194300" cy="3898900"/>
          </a:xfrm>
          <a:prstGeom prst="rect">
            <a:avLst/>
          </a:prstGeom>
          <a:ln>
            <a:noFill/>
          </a:ln>
          <a:effectLst>
            <a:softEdge rad="112500"/>
          </a:effectLst>
        </p:spPr>
      </p:pic>
      <p:pic>
        <p:nvPicPr>
          <p:cNvPr id="9" name="Picture 8" descr="A picture containing person, cutting, indoor, table&#10;&#10;Description automatically generated">
            <a:extLst>
              <a:ext uri="{FF2B5EF4-FFF2-40B4-BE49-F238E27FC236}">
                <a16:creationId xmlns:a16="http://schemas.microsoft.com/office/drawing/2014/main" id="{D7D57EBC-CAD0-7B46-A31F-DEA6000E911D}"/>
              </a:ext>
            </a:extLst>
          </p:cNvPr>
          <p:cNvPicPr>
            <a:picLocks noChangeAspect="1"/>
          </p:cNvPicPr>
          <p:nvPr/>
        </p:nvPicPr>
        <p:blipFill>
          <a:blip r:embed="rId3"/>
          <a:stretch>
            <a:fillRect/>
          </a:stretch>
        </p:blipFill>
        <p:spPr>
          <a:xfrm>
            <a:off x="4378817" y="-395410"/>
            <a:ext cx="4800600" cy="3646344"/>
          </a:xfrm>
          <a:prstGeom prst="rect">
            <a:avLst/>
          </a:prstGeom>
          <a:ln>
            <a:noFill/>
          </a:ln>
          <a:effectLst>
            <a:softEdge rad="112500"/>
          </a:effectLst>
        </p:spPr>
      </p:pic>
      <p:pic>
        <p:nvPicPr>
          <p:cNvPr id="3" name="Picture 2" descr="A person holding a baby&#10;&#10;Description automatically generated">
            <a:extLst>
              <a:ext uri="{FF2B5EF4-FFF2-40B4-BE49-F238E27FC236}">
                <a16:creationId xmlns:a16="http://schemas.microsoft.com/office/drawing/2014/main" id="{7D89922E-F03B-1C4A-A55F-76BC6DA1B190}"/>
              </a:ext>
            </a:extLst>
          </p:cNvPr>
          <p:cNvPicPr>
            <a:picLocks noChangeAspect="1"/>
          </p:cNvPicPr>
          <p:nvPr/>
        </p:nvPicPr>
        <p:blipFill>
          <a:blip r:embed="rId4"/>
          <a:stretch>
            <a:fillRect/>
          </a:stretch>
        </p:blipFill>
        <p:spPr>
          <a:xfrm rot="5400000">
            <a:off x="-1548012" y="850634"/>
            <a:ext cx="7439424" cy="4800600"/>
          </a:xfrm>
          <a:prstGeom prst="rect">
            <a:avLst/>
          </a:prstGeom>
          <a:ln>
            <a:noFill/>
          </a:ln>
          <a:effectLst>
            <a:softEdge rad="112500"/>
          </a:effectLst>
        </p:spPr>
      </p:pic>
      <p:sp>
        <p:nvSpPr>
          <p:cNvPr id="4" name="TextBox 3">
            <a:extLst>
              <a:ext uri="{FF2B5EF4-FFF2-40B4-BE49-F238E27FC236}">
                <a16:creationId xmlns:a16="http://schemas.microsoft.com/office/drawing/2014/main" id="{72E7C5E7-122B-9324-2C86-8B70CF12D723}"/>
              </a:ext>
            </a:extLst>
          </p:cNvPr>
          <p:cNvSpPr txBox="1"/>
          <p:nvPr/>
        </p:nvSpPr>
        <p:spPr>
          <a:xfrm>
            <a:off x="183666" y="6294840"/>
            <a:ext cx="4499111" cy="369332"/>
          </a:xfrm>
          <a:prstGeom prst="rect">
            <a:avLst/>
          </a:prstGeom>
          <a:noFill/>
        </p:spPr>
        <p:txBody>
          <a:bodyPr wrap="square" rtlCol="0">
            <a:spAutoFit/>
          </a:bodyPr>
          <a:lstStyle/>
          <a:p>
            <a:r>
              <a:rPr lang="en-US" dirty="0">
                <a:solidFill>
                  <a:srgbClr val="FFFF00"/>
                </a:solidFill>
              </a:rPr>
              <a:t>Image Credit: TONI THOMPSON, © 2023</a:t>
            </a:r>
          </a:p>
        </p:txBody>
      </p:sp>
    </p:spTree>
    <p:extLst>
      <p:ext uri="{BB962C8B-B14F-4D97-AF65-F5344CB8AC3E}">
        <p14:creationId xmlns:p14="http://schemas.microsoft.com/office/powerpoint/2010/main" val="2092698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FAF70-5C01-AB4E-AC20-B7B41EDB1491}"/>
              </a:ext>
            </a:extLst>
          </p:cNvPr>
          <p:cNvPicPr>
            <a:picLocks noChangeAspect="1"/>
          </p:cNvPicPr>
          <p:nvPr/>
        </p:nvPicPr>
        <p:blipFill>
          <a:blip r:embed="rId2">
            <a:alphaModFix amt="50000"/>
          </a:blip>
          <a:stretch>
            <a:fillRect/>
          </a:stretch>
        </p:blipFill>
        <p:spPr>
          <a:xfrm>
            <a:off x="0" y="0"/>
            <a:ext cx="9157233" cy="6858000"/>
          </a:xfrm>
          <a:prstGeom prst="rect">
            <a:avLst/>
          </a:prstGeom>
        </p:spPr>
      </p:pic>
      <p:sp>
        <p:nvSpPr>
          <p:cNvPr id="4" name="Title 3"/>
          <p:cNvSpPr>
            <a:spLocks noGrp="1"/>
          </p:cNvSpPr>
          <p:nvPr>
            <p:ph type="title"/>
          </p:nvPr>
        </p:nvSpPr>
        <p:spPr/>
        <p:txBody>
          <a:bodyPr/>
          <a:lstStyle/>
          <a:p>
            <a:pPr algn="ctr"/>
            <a:r>
              <a:rPr lang="en-US" b="1" dirty="0"/>
              <a:t>Path to service development</a:t>
            </a:r>
          </a:p>
        </p:txBody>
      </p:sp>
      <p:sp>
        <p:nvSpPr>
          <p:cNvPr id="5" name="Content Placeholder 4"/>
          <p:cNvSpPr>
            <a:spLocks noGrp="1"/>
          </p:cNvSpPr>
          <p:nvPr>
            <p:ph idx="1"/>
          </p:nvPr>
        </p:nvSpPr>
        <p:spPr>
          <a:xfrm>
            <a:off x="552824" y="914400"/>
            <a:ext cx="7903882" cy="5760156"/>
          </a:xfrm>
        </p:spPr>
        <p:txBody>
          <a:bodyPr>
            <a:noAutofit/>
          </a:bodyPr>
          <a:lstStyle/>
          <a:p>
            <a:r>
              <a:rPr lang="en-US" sz="4400" dirty="0"/>
              <a:t>Universal base for </a:t>
            </a:r>
            <a:r>
              <a:rPr lang="en-US" sz="4400" dirty="0">
                <a:solidFill>
                  <a:srgbClr val="FF0000"/>
                </a:solidFill>
              </a:rPr>
              <a:t>CARE</a:t>
            </a:r>
            <a:r>
              <a:rPr lang="en-US" sz="4400" dirty="0"/>
              <a:t> that is </a:t>
            </a:r>
            <a:r>
              <a:rPr lang="en-US" sz="4400" dirty="0">
                <a:solidFill>
                  <a:srgbClr val="800000"/>
                </a:solidFill>
              </a:rPr>
              <a:t>international,</a:t>
            </a:r>
          </a:p>
          <a:p>
            <a:r>
              <a:rPr lang="en-US" sz="4400" dirty="0"/>
              <a:t>		</a:t>
            </a:r>
            <a:r>
              <a:rPr lang="en-US" sz="4400" dirty="0">
                <a:solidFill>
                  <a:srgbClr val="FF0000"/>
                </a:solidFill>
              </a:rPr>
              <a:t>culturally sensitive</a:t>
            </a:r>
            <a:r>
              <a:rPr lang="en-US" sz="4400" dirty="0"/>
              <a:t>,</a:t>
            </a:r>
          </a:p>
          <a:p>
            <a:r>
              <a:rPr lang="en-US" sz="4400" dirty="0"/>
              <a:t>			 </a:t>
            </a:r>
            <a:r>
              <a:rPr lang="en-US" sz="4400" dirty="0">
                <a:solidFill>
                  <a:srgbClr val="800000"/>
                </a:solidFill>
              </a:rPr>
              <a:t>trauma-informed</a:t>
            </a:r>
            <a:r>
              <a:rPr lang="en-US" sz="4400" dirty="0"/>
              <a:t>, </a:t>
            </a:r>
          </a:p>
          <a:p>
            <a:r>
              <a:rPr lang="en-US" sz="4400" dirty="0"/>
              <a:t>	multi-disciplinary,</a:t>
            </a:r>
            <a:r>
              <a:rPr lang="en-US" sz="4400" dirty="0">
                <a:solidFill>
                  <a:srgbClr val="00B050"/>
                </a:solidFill>
              </a:rPr>
              <a:t> </a:t>
            </a:r>
          </a:p>
          <a:p>
            <a:r>
              <a:rPr lang="en-US" sz="4400" dirty="0">
                <a:solidFill>
                  <a:srgbClr val="002060"/>
                </a:solidFill>
              </a:rPr>
              <a:t>			client-centered, </a:t>
            </a:r>
          </a:p>
          <a:p>
            <a:r>
              <a:rPr lang="en-US" sz="4400" dirty="0">
                <a:solidFill>
                  <a:srgbClr val="002060"/>
                </a:solidFill>
              </a:rPr>
              <a:t>				</a:t>
            </a:r>
            <a:r>
              <a:rPr lang="en-US" sz="4400" dirty="0">
                <a:solidFill>
                  <a:srgbClr val="C00000"/>
                </a:solidFill>
              </a:rPr>
              <a:t>occupation-based.</a:t>
            </a:r>
            <a:endParaRPr lang="en-US" sz="4400" dirty="0">
              <a:solidFill>
                <a:srgbClr val="C00000"/>
              </a:solidFill>
              <a:sym typeface="Wingdings" pitchFamily="2" charset="2"/>
            </a:endParaRPr>
          </a:p>
          <a:p>
            <a:endParaRPr lang="en-US" sz="5400" dirty="0"/>
          </a:p>
          <a:p>
            <a:r>
              <a:rPr lang="en-US" sz="5400" dirty="0"/>
              <a:t>			</a:t>
            </a:r>
            <a:r>
              <a:rPr lang="en-US" sz="5400" dirty="0">
                <a:solidFill>
                  <a:srgbClr val="FF0000"/>
                </a:solidFill>
              </a:rPr>
              <a:t>.</a:t>
            </a:r>
          </a:p>
        </p:txBody>
      </p:sp>
    </p:spTree>
    <p:extLst>
      <p:ext uri="{BB962C8B-B14F-4D97-AF65-F5344CB8AC3E}">
        <p14:creationId xmlns:p14="http://schemas.microsoft.com/office/powerpoint/2010/main" val="19595045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50" dur="500"/>
                                        <p:tgtEl>
                                          <p:spTgt spid="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5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7560" y="1108575"/>
            <a:ext cx="7863552" cy="5595065"/>
          </a:xfrm>
        </p:spPr>
        <p:txBody>
          <a:bodyPr>
            <a:noAutofit/>
          </a:bodyPr>
          <a:lstStyle/>
          <a:p>
            <a:pPr marL="522288" indent="-522288">
              <a:spcBef>
                <a:spcPts val="0"/>
              </a:spcBef>
              <a:buAutoNum type="arabicParenBoth"/>
            </a:pPr>
            <a:r>
              <a:rPr lang="en-US" sz="2800" dirty="0"/>
              <a:t>Use victim-centered approach.</a:t>
            </a:r>
          </a:p>
          <a:p>
            <a:pPr marL="522288" indent="-522288">
              <a:spcBef>
                <a:spcPts val="0"/>
              </a:spcBef>
            </a:pPr>
            <a:r>
              <a:rPr lang="en-US" sz="2800" dirty="0"/>
              <a:t>(2) Screen for the risk of sex trafficking. </a:t>
            </a:r>
          </a:p>
          <a:p>
            <a:pPr marL="522288" indent="-522288">
              <a:spcBef>
                <a:spcPts val="0"/>
              </a:spcBef>
            </a:pPr>
            <a:r>
              <a:rPr lang="en-US" sz="2800" dirty="0"/>
              <a:t>(3) Decriminalize victim. </a:t>
            </a:r>
          </a:p>
          <a:p>
            <a:pPr marL="522288" indent="-522288">
              <a:spcBef>
                <a:spcPts val="0"/>
              </a:spcBef>
            </a:pPr>
            <a:r>
              <a:rPr lang="en-US" sz="2800" dirty="0"/>
              <a:t>(4) Open-ended questions, multiple sessions.</a:t>
            </a:r>
          </a:p>
          <a:p>
            <a:pPr marL="522288" indent="-522288">
              <a:spcBef>
                <a:spcPts val="0"/>
              </a:spcBef>
            </a:pPr>
            <a:r>
              <a:rPr lang="en-US" sz="2800" dirty="0"/>
              <a:t>(5) Implement </a:t>
            </a:r>
            <a:r>
              <a:rPr lang="en-US" sz="2800" dirty="0">
                <a:solidFill>
                  <a:srgbClr val="FF0000"/>
                </a:solidFill>
              </a:rPr>
              <a:t>trauma-informed </a:t>
            </a:r>
            <a:r>
              <a:rPr lang="en-US" sz="2800" dirty="0"/>
              <a:t>strategies/therapy.</a:t>
            </a:r>
          </a:p>
          <a:p>
            <a:pPr marL="522288" indent="-522288">
              <a:spcBef>
                <a:spcPts val="0"/>
              </a:spcBef>
            </a:pPr>
            <a:r>
              <a:rPr lang="en-US" sz="2800" dirty="0"/>
              <a:t>(6) Decrease retraumatization: words, intervention, and location not reflect trafficking experience. </a:t>
            </a:r>
          </a:p>
          <a:p>
            <a:pPr marL="522288" indent="-522288">
              <a:spcBef>
                <a:spcPts val="0"/>
              </a:spcBef>
            </a:pPr>
            <a:r>
              <a:rPr lang="en-US" sz="2800" dirty="0"/>
              <a:t>(7) Integrate health-risk goals (e.g., STD, memory).</a:t>
            </a:r>
          </a:p>
          <a:p>
            <a:pPr marL="522288" indent="-522288">
              <a:spcBef>
                <a:spcPts val="0"/>
              </a:spcBef>
            </a:pPr>
            <a:r>
              <a:rPr lang="en-US" sz="2800" dirty="0"/>
              <a:t>(8) Include goals that promote </a:t>
            </a:r>
          </a:p>
          <a:p>
            <a:pPr marL="457200" indent="-457200">
              <a:spcBef>
                <a:spcPts val="0"/>
              </a:spcBef>
              <a:buFont typeface="Arial"/>
              <a:buChar char="•"/>
            </a:pPr>
            <a:r>
              <a:rPr lang="en-US" sz="2800" dirty="0"/>
              <a:t>Empowerment</a:t>
            </a:r>
          </a:p>
          <a:p>
            <a:pPr marL="457200" indent="-457200">
              <a:spcBef>
                <a:spcPts val="0"/>
              </a:spcBef>
              <a:buFont typeface="Arial"/>
              <a:buChar char="•"/>
            </a:pPr>
            <a:r>
              <a:rPr lang="en-US" sz="2800" dirty="0"/>
              <a:t>Self-worth</a:t>
            </a:r>
          </a:p>
          <a:p>
            <a:pPr marL="457200" indent="-457200">
              <a:spcBef>
                <a:spcPts val="0"/>
              </a:spcBef>
              <a:buFont typeface="Arial"/>
              <a:buChar char="•"/>
            </a:pPr>
            <a:r>
              <a:rPr lang="en-US" sz="2800" dirty="0"/>
              <a:t>Daily life decision making. </a:t>
            </a:r>
            <a:r>
              <a:rPr lang="en-US" sz="1200" dirty="0"/>
              <a:t>(Hardy,  Compton,  &amp; McPhatter, 2013).</a:t>
            </a:r>
          </a:p>
        </p:txBody>
      </p:sp>
      <p:sp>
        <p:nvSpPr>
          <p:cNvPr id="4" name="Title 3"/>
          <p:cNvSpPr>
            <a:spLocks noGrp="1"/>
          </p:cNvSpPr>
          <p:nvPr>
            <p:ph type="title"/>
          </p:nvPr>
        </p:nvSpPr>
        <p:spPr>
          <a:xfrm>
            <a:off x="205431" y="365759"/>
            <a:ext cx="8684115" cy="742815"/>
          </a:xfrm>
        </p:spPr>
        <p:txBody>
          <a:bodyPr/>
          <a:lstStyle/>
          <a:p>
            <a:r>
              <a:rPr lang="en-US" sz="4800" b="1" dirty="0"/>
              <a:t>Trauma-informed approach</a:t>
            </a:r>
          </a:p>
        </p:txBody>
      </p:sp>
    </p:spTree>
    <p:extLst>
      <p:ext uri="{BB962C8B-B14F-4D97-AF65-F5344CB8AC3E}">
        <p14:creationId xmlns:p14="http://schemas.microsoft.com/office/powerpoint/2010/main" val="2053019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edg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edg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edg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edg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edg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edge">
                                      <p:cBhvr>
                                        <p:cTn id="47" dur="20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edge">
                                      <p:cBhvr>
                                        <p:cTn id="5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7559" y="1108575"/>
            <a:ext cx="8249359" cy="5595065"/>
          </a:xfrm>
        </p:spPr>
        <p:txBody>
          <a:bodyPr>
            <a:noAutofit/>
          </a:bodyPr>
          <a:lstStyle/>
          <a:p>
            <a:pPr marL="0" indent="0">
              <a:spcBef>
                <a:spcPts val="0"/>
              </a:spcBef>
            </a:pPr>
            <a:r>
              <a:rPr lang="en-US" sz="3600" dirty="0"/>
              <a:t>Include goals that promote </a:t>
            </a:r>
          </a:p>
          <a:p>
            <a:pPr marL="0" indent="0">
              <a:spcBef>
                <a:spcPts val="0"/>
              </a:spcBef>
            </a:pPr>
            <a:endParaRPr lang="en-US" sz="3600" dirty="0"/>
          </a:p>
          <a:p>
            <a:pPr marL="457200" indent="-457200">
              <a:spcBef>
                <a:spcPts val="0"/>
              </a:spcBef>
              <a:buFont typeface="Arial"/>
              <a:buChar char="•"/>
            </a:pPr>
            <a:r>
              <a:rPr lang="en-US" sz="3600" dirty="0"/>
              <a:t>Empowerment </a:t>
            </a:r>
          </a:p>
          <a:p>
            <a:pPr marL="457200" indent="-457200">
              <a:spcBef>
                <a:spcPts val="0"/>
              </a:spcBef>
              <a:buFont typeface="Arial"/>
              <a:buChar char="•"/>
            </a:pPr>
            <a:r>
              <a:rPr lang="en-US" sz="3600" dirty="0"/>
              <a:t>Self-worth</a:t>
            </a:r>
          </a:p>
          <a:p>
            <a:pPr marL="457200" indent="-457200">
              <a:spcBef>
                <a:spcPts val="0"/>
              </a:spcBef>
              <a:buFont typeface="Arial"/>
              <a:buChar char="•"/>
            </a:pPr>
            <a:r>
              <a:rPr lang="en-US" sz="3600" dirty="0"/>
              <a:t>Daily life decision making</a:t>
            </a:r>
          </a:p>
          <a:p>
            <a:pPr marL="1696212" lvl="7" indent="-457200">
              <a:spcBef>
                <a:spcPts val="0"/>
              </a:spcBef>
              <a:buFont typeface="Arial"/>
              <a:buChar char="•"/>
            </a:pPr>
            <a:r>
              <a:rPr lang="en-US" sz="1800" b="1" dirty="0"/>
              <a:t>(Hardy, Compton, &amp; McPhatter, 2013)</a:t>
            </a:r>
          </a:p>
          <a:p>
            <a:pPr marL="457200" indent="-457200">
              <a:spcBef>
                <a:spcPts val="0"/>
              </a:spcBef>
              <a:buFont typeface="Arial"/>
              <a:buChar char="•"/>
            </a:pPr>
            <a:endParaRPr lang="en-US" sz="1100" dirty="0"/>
          </a:p>
          <a:p>
            <a:pPr marL="457200" indent="-457200">
              <a:spcBef>
                <a:spcPts val="0"/>
              </a:spcBef>
              <a:buFont typeface="Arial"/>
              <a:buChar char="•"/>
            </a:pPr>
            <a:endParaRPr lang="en-US" sz="1100" dirty="0"/>
          </a:p>
          <a:p>
            <a:pPr marL="457200" indent="-457200">
              <a:spcBef>
                <a:spcPts val="0"/>
              </a:spcBef>
              <a:buFont typeface="Arial"/>
              <a:buChar char="•"/>
            </a:pPr>
            <a:endParaRPr lang="en-US" sz="3200" dirty="0"/>
          </a:p>
          <a:p>
            <a:pPr marL="0" indent="0">
              <a:spcBef>
                <a:spcPts val="0"/>
              </a:spcBef>
            </a:pPr>
            <a:r>
              <a:rPr lang="en-US" sz="4000" dirty="0"/>
              <a:t>HEALING CENTERED ENGAGEMENT</a:t>
            </a:r>
          </a:p>
          <a:p>
            <a:pPr marL="0" indent="0">
              <a:spcBef>
                <a:spcPts val="0"/>
              </a:spcBef>
            </a:pPr>
            <a:r>
              <a:rPr lang="en-US" sz="2000" dirty="0"/>
              <a:t>                                 (</a:t>
            </a:r>
            <a:r>
              <a:rPr lang="en-US" sz="2000" dirty="0" err="1"/>
              <a:t>Ginwright</a:t>
            </a:r>
            <a:r>
              <a:rPr lang="en-US" sz="2000" dirty="0"/>
              <a:t>, S. 2018).</a:t>
            </a:r>
          </a:p>
          <a:p>
            <a:pPr marL="0" indent="0">
              <a:spcBef>
                <a:spcPts val="0"/>
              </a:spcBef>
            </a:pPr>
            <a:endParaRPr lang="en-US" sz="4000" dirty="0"/>
          </a:p>
        </p:txBody>
      </p:sp>
      <p:sp>
        <p:nvSpPr>
          <p:cNvPr id="4" name="Title 3"/>
          <p:cNvSpPr>
            <a:spLocks noGrp="1"/>
          </p:cNvSpPr>
          <p:nvPr>
            <p:ph type="title"/>
          </p:nvPr>
        </p:nvSpPr>
        <p:spPr>
          <a:xfrm>
            <a:off x="822960" y="365760"/>
            <a:ext cx="8039066" cy="548640"/>
          </a:xfrm>
        </p:spPr>
        <p:txBody>
          <a:bodyPr/>
          <a:lstStyle/>
          <a:p>
            <a:r>
              <a:rPr lang="en-US" sz="4400" b="1" dirty="0"/>
              <a:t>Trauma-informed approach</a:t>
            </a:r>
          </a:p>
        </p:txBody>
      </p:sp>
    </p:spTree>
    <p:extLst>
      <p:ext uri="{BB962C8B-B14F-4D97-AF65-F5344CB8AC3E}">
        <p14:creationId xmlns:p14="http://schemas.microsoft.com/office/powerpoint/2010/main" val="39013516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arn(inVertical)">
                                      <p:cBhvr>
                                        <p:cTn id="19" dur="500"/>
                                        <p:tgtEl>
                                          <p:spTgt spid="3">
                                            <p:txEl>
                                              <p:pRg st="9" end="9"/>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arn(inVertic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Sex trafficking, PT, &amp; OT</a:t>
            </a:r>
          </a:p>
        </p:txBody>
      </p:sp>
      <p:sp>
        <p:nvSpPr>
          <p:cNvPr id="3" name="Content Placeholder 2"/>
          <p:cNvSpPr>
            <a:spLocks noGrp="1"/>
          </p:cNvSpPr>
          <p:nvPr>
            <p:ph idx="1"/>
          </p:nvPr>
        </p:nvSpPr>
        <p:spPr>
          <a:xfrm>
            <a:off x="354835" y="914400"/>
            <a:ext cx="8460009" cy="5473490"/>
          </a:xfrm>
        </p:spPr>
        <p:txBody>
          <a:bodyPr>
            <a:normAutofit/>
          </a:bodyPr>
          <a:lstStyle/>
          <a:p>
            <a:pPr marL="0" indent="0"/>
            <a:r>
              <a:rPr lang="en-US" sz="3200" dirty="0"/>
              <a:t>3P Protocol of United Nations, 2000</a:t>
            </a:r>
          </a:p>
          <a:p>
            <a:pPr marL="457200" indent="-457200">
              <a:buFont typeface="Arial"/>
              <a:buChar char="•"/>
            </a:pPr>
            <a:r>
              <a:rPr lang="en-US" sz="3200" dirty="0"/>
              <a:t>Guidelines for programs and actions of</a:t>
            </a:r>
          </a:p>
          <a:p>
            <a:pPr marL="288036" lvl="3" indent="0">
              <a:buNone/>
            </a:pPr>
            <a:r>
              <a:rPr lang="en-US" sz="3200" dirty="0"/>
              <a:t>	--governments, </a:t>
            </a:r>
          </a:p>
          <a:p>
            <a:pPr marL="516636" lvl="4" indent="0">
              <a:buNone/>
            </a:pPr>
            <a:r>
              <a:rPr lang="en-US" sz="3200" dirty="0"/>
              <a:t>    --private agencies,</a:t>
            </a:r>
          </a:p>
          <a:p>
            <a:pPr marL="516636" lvl="4" indent="0">
              <a:buNone/>
            </a:pPr>
            <a:r>
              <a:rPr lang="en-US" sz="3200" dirty="0"/>
              <a:t>	--non-profits, </a:t>
            </a:r>
          </a:p>
          <a:p>
            <a:pPr marL="516636" lvl="4" indent="0">
              <a:buNone/>
            </a:pPr>
            <a:r>
              <a:rPr lang="en-US" sz="3200" dirty="0"/>
              <a:t>	--individuals </a:t>
            </a:r>
          </a:p>
          <a:p>
            <a:pPr marL="457200" indent="-457200">
              <a:buFont typeface="Arial"/>
              <a:buChar char="•"/>
            </a:pPr>
            <a:r>
              <a:rPr lang="en-US" sz="3200" dirty="0"/>
              <a:t>Foundation for laws, methods, approaches within/across borders</a:t>
            </a:r>
          </a:p>
          <a:p>
            <a:pPr marL="457200" indent="-457200">
              <a:buFont typeface="Arial"/>
              <a:buChar char="•"/>
            </a:pPr>
            <a:r>
              <a:rPr lang="en-US" sz="3200" dirty="0"/>
              <a:t>NOT legally directive.</a:t>
            </a:r>
          </a:p>
          <a:p>
            <a:pPr marL="1082675" indent="0"/>
            <a:r>
              <a:rPr lang="en-US" sz="1200" dirty="0"/>
              <a:t>(</a:t>
            </a:r>
            <a:r>
              <a:rPr lang="en-US" sz="1100" dirty="0"/>
              <a:t>United Nations, 2020; United Nations Office of High Commission on Human Rights, n.d.). </a:t>
            </a:r>
          </a:p>
          <a:p>
            <a:endParaRPr lang="en-US" dirty="0"/>
          </a:p>
          <a:p>
            <a:endParaRPr lang="en-US" dirty="0"/>
          </a:p>
        </p:txBody>
      </p:sp>
    </p:spTree>
    <p:extLst>
      <p:ext uri="{BB962C8B-B14F-4D97-AF65-F5344CB8AC3E}">
        <p14:creationId xmlns:p14="http://schemas.microsoft.com/office/powerpoint/2010/main" val="18126592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33" y="424088"/>
            <a:ext cx="8292733" cy="548640"/>
          </a:xfrm>
        </p:spPr>
        <p:txBody>
          <a:bodyPr/>
          <a:lstStyle/>
          <a:p>
            <a:pPr algn="ctr"/>
            <a:r>
              <a:rPr lang="en-US" sz="3600" b="1" dirty="0"/>
              <a:t> trafficking LEGAL HISTORY International</a:t>
            </a:r>
          </a:p>
        </p:txBody>
      </p:sp>
      <p:sp>
        <p:nvSpPr>
          <p:cNvPr id="3" name="Content Placeholder 2"/>
          <p:cNvSpPr>
            <a:spLocks noGrp="1"/>
          </p:cNvSpPr>
          <p:nvPr>
            <p:ph idx="1"/>
          </p:nvPr>
        </p:nvSpPr>
        <p:spPr>
          <a:xfrm>
            <a:off x="354835" y="914400"/>
            <a:ext cx="8460009" cy="5473490"/>
          </a:xfrm>
        </p:spPr>
        <p:txBody>
          <a:bodyPr>
            <a:normAutofit fontScale="92500" lnSpcReduction="10000"/>
          </a:bodyPr>
          <a:lstStyle/>
          <a:p>
            <a:pPr marL="0" indent="0"/>
            <a:endParaRPr lang="en-US" sz="3200" dirty="0"/>
          </a:p>
          <a:p>
            <a:pPr marL="0" indent="0"/>
            <a:r>
              <a:rPr lang="en-US" sz="3200" dirty="0"/>
              <a:t>United Nations, 2000, 2007</a:t>
            </a:r>
          </a:p>
          <a:p>
            <a:pPr marL="457200" indent="-457200">
              <a:buFont typeface="Arial"/>
              <a:buChar char="•"/>
            </a:pPr>
            <a:r>
              <a:rPr lang="en-US" sz="3200" dirty="0">
                <a:solidFill>
                  <a:srgbClr val="FF0000"/>
                </a:solidFill>
              </a:rPr>
              <a:t>Restitution for rehabilitation, inc. PT &amp; OT.</a:t>
            </a:r>
          </a:p>
          <a:p>
            <a:pPr marL="0" indent="0"/>
            <a:r>
              <a:rPr lang="en-US" sz="3200" dirty="0"/>
              <a:t>World Health Organization (WHO).</a:t>
            </a:r>
          </a:p>
          <a:p>
            <a:pPr marL="0" indent="0"/>
            <a:r>
              <a:rPr lang="en-US" sz="3200" dirty="0"/>
              <a:t>International Classification of Functioning, Disability, and Health (ICF)</a:t>
            </a:r>
            <a:r>
              <a:rPr lang="en-US" sz="1200" dirty="0"/>
              <a:t> </a:t>
            </a:r>
            <a:r>
              <a:rPr lang="en-US" sz="2200" dirty="0"/>
              <a:t>(World Health Organization, 2020)</a:t>
            </a:r>
          </a:p>
          <a:p>
            <a:pPr marL="0" indent="0"/>
            <a:r>
              <a:rPr lang="en-US" sz="3200" dirty="0"/>
              <a:t>World Federation of Occupational Therapists (WFOT). </a:t>
            </a:r>
            <a:r>
              <a:rPr lang="en-US" sz="2200" dirty="0"/>
              <a:t>(WFOT, n.d.)</a:t>
            </a:r>
          </a:p>
          <a:p>
            <a:pPr marL="0" indent="0"/>
            <a:r>
              <a:rPr lang="en-US" sz="3200" dirty="0"/>
              <a:t>World </a:t>
            </a:r>
            <a:r>
              <a:rPr lang="en-US" sz="3200" dirty="0" err="1"/>
              <a:t>PhysioTherapy</a:t>
            </a:r>
            <a:endParaRPr lang="en-US" sz="3200" dirty="0"/>
          </a:p>
          <a:p>
            <a:pPr marL="0" indent="0"/>
            <a:endParaRPr lang="en-US" sz="2200" dirty="0"/>
          </a:p>
          <a:p>
            <a:pPr marL="0" indent="0"/>
            <a:r>
              <a:rPr lang="en-US" sz="2200" dirty="0"/>
              <a:t>(United Nations, 2020; United Nations Office on Drugs and Crime, 2009; United Nations Office of High Commission on Human Rights, n.d.). </a:t>
            </a:r>
          </a:p>
          <a:p>
            <a:endParaRPr lang="en-US" dirty="0"/>
          </a:p>
          <a:p>
            <a:endParaRPr lang="en-US" dirty="0"/>
          </a:p>
        </p:txBody>
      </p:sp>
    </p:spTree>
    <p:extLst>
      <p:ext uri="{BB962C8B-B14F-4D97-AF65-F5344CB8AC3E}">
        <p14:creationId xmlns:p14="http://schemas.microsoft.com/office/powerpoint/2010/main" val="17286530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 trafficking, PT, &amp; OT: USA</a:t>
            </a:r>
          </a:p>
        </p:txBody>
      </p:sp>
      <p:sp>
        <p:nvSpPr>
          <p:cNvPr id="3" name="Content Placeholder 2"/>
          <p:cNvSpPr>
            <a:spLocks noGrp="1"/>
          </p:cNvSpPr>
          <p:nvPr>
            <p:ph idx="1"/>
          </p:nvPr>
        </p:nvSpPr>
        <p:spPr>
          <a:xfrm>
            <a:off x="354835" y="914400"/>
            <a:ext cx="8460009" cy="5473490"/>
          </a:xfrm>
        </p:spPr>
        <p:txBody>
          <a:bodyPr>
            <a:normAutofit/>
          </a:bodyPr>
          <a:lstStyle/>
          <a:p>
            <a:pPr marL="457200" indent="-457200">
              <a:buFont typeface="Wingdings" charset="2"/>
              <a:buChar char="Ø"/>
            </a:pPr>
            <a:endParaRPr lang="en-US" sz="3200" dirty="0"/>
          </a:p>
          <a:p>
            <a:pPr marL="457200" indent="-457200">
              <a:buFont typeface="Wingdings" charset="2"/>
              <a:buChar char="Ø"/>
            </a:pPr>
            <a:r>
              <a:rPr lang="en-US" sz="3200" dirty="0"/>
              <a:t>United States TVPA </a:t>
            </a:r>
            <a:r>
              <a:rPr lang="en-US" sz="3200" dirty="0">
                <a:solidFill>
                  <a:srgbClr val="FF0000"/>
                </a:solidFill>
              </a:rPr>
              <a:t>provision for PT &amp; OT </a:t>
            </a:r>
          </a:p>
          <a:p>
            <a:pPr marL="577850" lvl="4" indent="-295275">
              <a:buFont typeface="Arial"/>
              <a:buChar char="•"/>
            </a:pPr>
            <a:r>
              <a:rPr lang="en-US" sz="2600" b="1" dirty="0"/>
              <a:t>William Wilberforce Trafficking Victim Protection Act of 2000, 2008</a:t>
            </a:r>
          </a:p>
          <a:p>
            <a:pPr marL="577850" lvl="4" indent="-295275">
              <a:buFont typeface="Arial"/>
              <a:buChar char="•"/>
            </a:pPr>
            <a:r>
              <a:rPr lang="en-US" sz="2600" b="1" dirty="0">
                <a:solidFill>
                  <a:schemeClr val="bg1"/>
                </a:solidFill>
              </a:rPr>
              <a:t>Trafficking Victims Protection Reauthorization Act 2013</a:t>
            </a:r>
            <a:r>
              <a:rPr lang="en-US" sz="3200" b="1" dirty="0">
                <a:solidFill>
                  <a:schemeClr val="bg1"/>
                </a:solidFill>
              </a:rPr>
              <a:t>, </a:t>
            </a:r>
            <a:r>
              <a:rPr lang="en-US" sz="2600" b="1" dirty="0">
                <a:solidFill>
                  <a:schemeClr val="bg1"/>
                </a:solidFill>
              </a:rPr>
              <a:t>2022</a:t>
            </a:r>
            <a:endParaRPr lang="en-US" sz="2600" dirty="0">
              <a:solidFill>
                <a:srgbClr val="FFFF00"/>
              </a:solidFill>
            </a:endParaRPr>
          </a:p>
          <a:p>
            <a:pPr marL="457200" lvl="4" indent="-457200">
              <a:buClr>
                <a:schemeClr val="bg1"/>
              </a:buClr>
              <a:buFont typeface="Wingdings" charset="2"/>
              <a:buChar char="Ø"/>
            </a:pPr>
            <a:r>
              <a:rPr lang="en-US" sz="3200" b="1" dirty="0"/>
              <a:t>Federal Strategic Action Plan on Services for Victims of Human Trafficking in the United States </a:t>
            </a:r>
            <a:r>
              <a:rPr lang="en-US" sz="2000" b="1" dirty="0"/>
              <a:t>(Cerny, 2016).</a:t>
            </a:r>
            <a:r>
              <a:rPr lang="en-US" sz="2000" dirty="0">
                <a:solidFill>
                  <a:srgbClr val="FFFF00"/>
                </a:solidFill>
              </a:rPr>
              <a:t> </a:t>
            </a:r>
          </a:p>
          <a:p>
            <a:r>
              <a:rPr lang="en-US" sz="1400" b="0" dirty="0"/>
              <a:t>18 U.S.C. §§ 1593(b(3) and 2259(b)(3)</a:t>
            </a:r>
            <a:r>
              <a:rPr lang="en-US" sz="2800" dirty="0"/>
              <a:t>. </a:t>
            </a:r>
            <a:endParaRPr lang="en-US" dirty="0"/>
          </a:p>
        </p:txBody>
      </p:sp>
    </p:spTree>
    <p:extLst>
      <p:ext uri="{BB962C8B-B14F-4D97-AF65-F5344CB8AC3E}">
        <p14:creationId xmlns:p14="http://schemas.microsoft.com/office/powerpoint/2010/main" val="7355485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Sex trafficking, PT &amp; OT: USA</a:t>
            </a:r>
          </a:p>
        </p:txBody>
      </p:sp>
      <p:sp>
        <p:nvSpPr>
          <p:cNvPr id="3" name="Content Placeholder 2"/>
          <p:cNvSpPr>
            <a:spLocks noGrp="1"/>
          </p:cNvSpPr>
          <p:nvPr>
            <p:ph idx="1"/>
          </p:nvPr>
        </p:nvSpPr>
        <p:spPr>
          <a:xfrm>
            <a:off x="354835" y="914400"/>
            <a:ext cx="8460009" cy="5473490"/>
          </a:xfrm>
        </p:spPr>
        <p:txBody>
          <a:bodyPr>
            <a:normAutofit/>
          </a:bodyPr>
          <a:lstStyle/>
          <a:p>
            <a:pPr marL="457200" indent="-457200">
              <a:buFont typeface="Wingdings" charset="2"/>
              <a:buChar char="Ø"/>
            </a:pPr>
            <a:endParaRPr lang="en-US" sz="3200" dirty="0"/>
          </a:p>
          <a:p>
            <a:pPr marL="457200" indent="-457200">
              <a:buFont typeface="Wingdings" charset="2"/>
              <a:buChar char="Ø"/>
            </a:pPr>
            <a:r>
              <a:rPr lang="en-US" sz="3200" dirty="0"/>
              <a:t>American Occupational Therapy Association (AOTA) Vision 2025.  </a:t>
            </a:r>
            <a:r>
              <a:rPr lang="en-US" sz="1200" dirty="0">
                <a:solidFill>
                  <a:schemeClr val="bg1"/>
                </a:solidFill>
              </a:rPr>
              <a:t>(AOTA, 2017).</a:t>
            </a:r>
          </a:p>
          <a:p>
            <a:pPr marL="457200" indent="-457200">
              <a:buFont typeface="Wingdings" charset="2"/>
              <a:buChar char="Ø"/>
            </a:pPr>
            <a:endParaRPr lang="en-US" sz="3200" dirty="0"/>
          </a:p>
          <a:p>
            <a:pPr marL="457200" indent="-457200">
              <a:buFont typeface="Wingdings" charset="2"/>
              <a:buChar char="Ø"/>
            </a:pPr>
            <a:r>
              <a:rPr lang="en-US" sz="3200" dirty="0"/>
              <a:t>OT Practice Framework </a:t>
            </a:r>
            <a:r>
              <a:rPr lang="en-US" sz="1200" dirty="0"/>
              <a:t>(AOTA, 2014).</a:t>
            </a:r>
          </a:p>
          <a:p>
            <a:pPr marL="457200" indent="-457200">
              <a:buFont typeface="Wingdings" charset="2"/>
              <a:buChar char="Ø"/>
            </a:pPr>
            <a:r>
              <a:rPr lang="en-US" sz="3200" b="1" dirty="0"/>
              <a:t>AOTA and PT Code of Ethics </a:t>
            </a:r>
            <a:r>
              <a:rPr lang="en-US" sz="1200" b="1" dirty="0"/>
              <a:t>(AOTA, 2015).</a:t>
            </a:r>
          </a:p>
          <a:p>
            <a:pPr marL="457200" indent="-457200">
              <a:buFont typeface="Wingdings" charset="2"/>
              <a:buChar char="Ø"/>
            </a:pPr>
            <a:endParaRPr lang="en-US" sz="1200" dirty="0"/>
          </a:p>
          <a:p>
            <a:pPr marL="457200" indent="-457200">
              <a:buFont typeface="Wingdings" charset="2"/>
              <a:buChar char="Ø"/>
            </a:pPr>
            <a:r>
              <a:rPr lang="en-US" sz="3200" dirty="0"/>
              <a:t>State practice acts to define scope of practice.</a:t>
            </a:r>
          </a:p>
          <a:p>
            <a:pPr marL="457200" indent="-457200">
              <a:buFont typeface="Wingdings" charset="2"/>
              <a:buChar char="Ø"/>
            </a:pPr>
            <a:endParaRPr lang="en-US" sz="1200" b="1" dirty="0"/>
          </a:p>
          <a:p>
            <a:pPr marL="457200" indent="-457200">
              <a:buFont typeface="Wingdings" charset="2"/>
              <a:buChar char="Ø"/>
            </a:pPr>
            <a:r>
              <a:rPr lang="en-US" sz="2000" dirty="0"/>
              <a:t>http://</a:t>
            </a:r>
            <a:r>
              <a:rPr lang="en-US" sz="2000" dirty="0" err="1"/>
              <a:t>www.leg.state.fl.us</a:t>
            </a:r>
            <a:r>
              <a:rPr lang="en-US" sz="2000" dirty="0"/>
              <a:t>/Statutes/</a:t>
            </a:r>
            <a:r>
              <a:rPr lang="en-US" sz="2000" dirty="0" err="1"/>
              <a:t>index.cfm?App_mode</a:t>
            </a:r>
            <a:r>
              <a:rPr lang="en-US" sz="2000" dirty="0"/>
              <a:t>=</a:t>
            </a:r>
            <a:r>
              <a:rPr lang="en-US" sz="2000" dirty="0" err="1"/>
              <a:t>Display_Statute&amp;URL</a:t>
            </a:r>
            <a:r>
              <a:rPr lang="en-US" sz="2000" dirty="0"/>
              <a:t>=0400-0499/0468/Sections/0468.203.html</a:t>
            </a:r>
            <a:endParaRPr lang="en-US" sz="2000" b="1" dirty="0"/>
          </a:p>
          <a:p>
            <a:pPr marL="457200" indent="-457200">
              <a:buFont typeface="Wingdings" charset="2"/>
              <a:buChar char="Ø"/>
            </a:pPr>
            <a:endParaRPr lang="en-US" sz="1200" dirty="0">
              <a:solidFill>
                <a:srgbClr val="FFFF00"/>
              </a:solidFill>
            </a:endParaRPr>
          </a:p>
          <a:p>
            <a:endParaRPr lang="en-US" sz="2800" dirty="0"/>
          </a:p>
          <a:p>
            <a:endParaRPr lang="en-US" dirty="0"/>
          </a:p>
          <a:p>
            <a:endParaRPr lang="en-US" dirty="0"/>
          </a:p>
        </p:txBody>
      </p:sp>
    </p:spTree>
    <p:extLst>
      <p:ext uri="{BB962C8B-B14F-4D97-AF65-F5344CB8AC3E}">
        <p14:creationId xmlns:p14="http://schemas.microsoft.com/office/powerpoint/2010/main" val="9523163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365760"/>
            <a:ext cx="8580617" cy="548640"/>
          </a:xfrm>
        </p:spPr>
        <p:txBody>
          <a:bodyPr/>
          <a:lstStyle/>
          <a:p>
            <a:pPr algn="ctr"/>
            <a:r>
              <a:rPr lang="en-US" sz="3600" b="1" dirty="0"/>
              <a:t>HUMAN trafficking: STATE LAWS</a:t>
            </a:r>
          </a:p>
        </p:txBody>
      </p:sp>
      <p:sp>
        <p:nvSpPr>
          <p:cNvPr id="3" name="Content Placeholder 2"/>
          <p:cNvSpPr>
            <a:spLocks noGrp="1"/>
          </p:cNvSpPr>
          <p:nvPr>
            <p:ph idx="1"/>
          </p:nvPr>
        </p:nvSpPr>
        <p:spPr>
          <a:xfrm>
            <a:off x="354835" y="914400"/>
            <a:ext cx="8460009" cy="5473490"/>
          </a:xfrm>
        </p:spPr>
        <p:txBody>
          <a:bodyPr>
            <a:normAutofit fontScale="92500" lnSpcReduction="10000"/>
          </a:bodyPr>
          <a:lstStyle/>
          <a:p>
            <a:pPr marL="457200" indent="-457200">
              <a:buFont typeface="Arial" panose="020B0604020202020204" pitchFamily="34" charset="0"/>
              <a:buChar char="•"/>
            </a:pPr>
            <a:endParaRPr lang="en-US" sz="2800" b="0" dirty="0"/>
          </a:p>
          <a:p>
            <a:pPr marL="457200" indent="-457200">
              <a:buFont typeface="Arial" panose="020B0604020202020204" pitchFamily="34" charset="0"/>
              <a:buChar char="•"/>
            </a:pPr>
            <a:r>
              <a:rPr lang="en-US" sz="2800" b="0" dirty="0"/>
              <a:t>Education of law enforcement</a:t>
            </a:r>
          </a:p>
          <a:p>
            <a:pPr marL="457200" indent="-457200">
              <a:buFont typeface="Arial" panose="020B0604020202020204" pitchFamily="34" charset="0"/>
              <a:buChar char="•"/>
            </a:pPr>
            <a:r>
              <a:rPr lang="en-US" sz="2800" b="0" dirty="0"/>
              <a:t>Education of related professionals</a:t>
            </a:r>
          </a:p>
          <a:p>
            <a:pPr marL="457200" indent="-457200">
              <a:buFont typeface="Arial" panose="020B0604020202020204" pitchFamily="34" charset="0"/>
              <a:buChar char="•"/>
            </a:pPr>
            <a:r>
              <a:rPr lang="en-US" sz="2800" b="0" dirty="0"/>
              <a:t>Expunction of criminal records related to trafficking</a:t>
            </a:r>
          </a:p>
          <a:p>
            <a:pPr marL="0" lvl="1" indent="0">
              <a:buNone/>
            </a:pPr>
            <a:r>
              <a:rPr lang="en-US" sz="2800" dirty="0"/>
              <a:t>	--prostitution</a:t>
            </a:r>
          </a:p>
          <a:p>
            <a:pPr marL="0" lvl="1" indent="0">
              <a:buNone/>
            </a:pPr>
            <a:r>
              <a:rPr lang="en-US" sz="2800" dirty="0"/>
              <a:t>	--pornography</a:t>
            </a:r>
          </a:p>
          <a:p>
            <a:pPr marL="0" lvl="1" indent="0">
              <a:buNone/>
            </a:pPr>
            <a:r>
              <a:rPr lang="en-US" sz="2800" b="0" dirty="0"/>
              <a:t>	--drug related felonies</a:t>
            </a:r>
          </a:p>
          <a:p>
            <a:pPr marL="457200" indent="-457200">
              <a:buFont typeface="Arial" panose="020B0604020202020204" pitchFamily="34" charset="0"/>
              <a:buChar char="•"/>
            </a:pPr>
            <a:r>
              <a:rPr lang="en-US" sz="2800" b="0" dirty="0"/>
              <a:t>HIV transmission</a:t>
            </a:r>
          </a:p>
          <a:p>
            <a:pPr marL="457200" indent="-457200">
              <a:buFont typeface="Arial" panose="020B0604020202020204" pitchFamily="34" charset="0"/>
              <a:buChar char="•"/>
            </a:pPr>
            <a:r>
              <a:rPr lang="en-US" sz="2800" b="0" dirty="0"/>
              <a:t>Relocation assistance</a:t>
            </a:r>
          </a:p>
          <a:p>
            <a:pPr marL="457200" indent="-457200">
              <a:buFont typeface="Arial" panose="020B0604020202020204" pitchFamily="34" charset="0"/>
              <a:buChar char="•"/>
            </a:pPr>
            <a:r>
              <a:rPr lang="en-US" sz="2800" b="0" dirty="0"/>
              <a:t>Damages &amp; restitution </a:t>
            </a:r>
          </a:p>
          <a:p>
            <a:pPr marL="745236" lvl="3" indent="-457200">
              <a:buFont typeface="Arial" panose="020B0604020202020204" pitchFamily="34" charset="0"/>
              <a:buChar char="•"/>
            </a:pPr>
            <a:r>
              <a:rPr lang="en-US" sz="2800" b="0" dirty="0"/>
              <a:t>--general state funds</a:t>
            </a:r>
          </a:p>
          <a:p>
            <a:pPr marL="745236" lvl="3" indent="-457200">
              <a:buFont typeface="Arial" panose="020B0604020202020204" pitchFamily="34" charset="0"/>
              <a:buChar char="•"/>
            </a:pPr>
            <a:r>
              <a:rPr lang="en-US" sz="2800" dirty="0"/>
              <a:t>--trafficker</a:t>
            </a:r>
            <a:endParaRPr lang="en-US" sz="2800" b="0" dirty="0"/>
          </a:p>
          <a:p>
            <a:pPr marL="457200" indent="-457200">
              <a:buFont typeface="Arial" panose="020B0604020202020204" pitchFamily="34" charset="0"/>
              <a:buChar char="•"/>
            </a:pPr>
            <a:endParaRPr lang="en-US" sz="2800" b="0" dirty="0"/>
          </a:p>
          <a:p>
            <a:pPr marL="457200" indent="-457200">
              <a:buFont typeface="Arial" panose="020B0604020202020204" pitchFamily="34" charset="0"/>
              <a:buChar char="•"/>
            </a:pPr>
            <a:endParaRPr lang="en-US" sz="2400" dirty="0"/>
          </a:p>
          <a:p>
            <a:endParaRPr lang="en-US" dirty="0"/>
          </a:p>
          <a:p>
            <a:endParaRPr lang="en-US" dirty="0"/>
          </a:p>
        </p:txBody>
      </p:sp>
    </p:spTree>
    <p:extLst>
      <p:ext uri="{BB962C8B-B14F-4D97-AF65-F5344CB8AC3E}">
        <p14:creationId xmlns:p14="http://schemas.microsoft.com/office/powerpoint/2010/main" val="2740939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blinds(horizontal)">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blinds(horizontal)">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t>Sex trafficking PT &amp; OT</a:t>
            </a:r>
          </a:p>
        </p:txBody>
      </p:sp>
      <p:sp>
        <p:nvSpPr>
          <p:cNvPr id="3" name="Content Placeholder 2"/>
          <p:cNvSpPr>
            <a:spLocks noGrp="1"/>
          </p:cNvSpPr>
          <p:nvPr>
            <p:ph idx="1"/>
          </p:nvPr>
        </p:nvSpPr>
        <p:spPr>
          <a:xfrm>
            <a:off x="354835" y="914400"/>
            <a:ext cx="8460009" cy="5473490"/>
          </a:xfrm>
        </p:spPr>
        <p:txBody>
          <a:bodyPr>
            <a:normAutofit/>
          </a:bodyPr>
          <a:lstStyle/>
          <a:p>
            <a:pPr marL="0" indent="0"/>
            <a:r>
              <a:rPr lang="en-US" sz="4400" dirty="0"/>
              <a:t>3P Protocol of United Nations, 2000</a:t>
            </a:r>
          </a:p>
          <a:p>
            <a:pPr marL="0" indent="0"/>
            <a:endParaRPr lang="en-US" sz="4400" dirty="0"/>
          </a:p>
          <a:p>
            <a:pPr marL="0" indent="0"/>
            <a:r>
              <a:rPr lang="en-US" sz="4400" dirty="0"/>
              <a:t>3P Protocol Components</a:t>
            </a:r>
          </a:p>
          <a:p>
            <a:pPr marL="1606550" indent="-523875">
              <a:buFont typeface="Arial"/>
              <a:buChar char="•"/>
            </a:pPr>
            <a:r>
              <a:rPr lang="en-US" sz="4400" dirty="0"/>
              <a:t>Prevention </a:t>
            </a:r>
          </a:p>
          <a:p>
            <a:pPr marL="1606550" indent="-523875">
              <a:buFont typeface="Arial"/>
              <a:buChar char="•"/>
            </a:pPr>
            <a:r>
              <a:rPr lang="en-US" sz="4400" dirty="0"/>
              <a:t>Protection </a:t>
            </a:r>
          </a:p>
          <a:p>
            <a:pPr marL="1606550" indent="-523875">
              <a:buFont typeface="Arial"/>
              <a:buChar char="•"/>
            </a:pPr>
            <a:r>
              <a:rPr lang="en-US" sz="4400" dirty="0"/>
              <a:t>Prosecution </a:t>
            </a:r>
          </a:p>
          <a:p>
            <a:pPr marL="1082675" indent="0"/>
            <a:r>
              <a:rPr lang="en-US" sz="1200" dirty="0"/>
              <a:t>(</a:t>
            </a:r>
            <a:r>
              <a:rPr lang="en-US" sz="1100" dirty="0"/>
              <a:t>United Nations, 2020; United Nations, 2023;  United Nations Office of High Commission on Human Rights, n.d.). </a:t>
            </a:r>
          </a:p>
          <a:p>
            <a:endParaRPr lang="en-US" dirty="0"/>
          </a:p>
          <a:p>
            <a:endParaRPr lang="en-US" dirty="0"/>
          </a:p>
        </p:txBody>
      </p:sp>
    </p:spTree>
    <p:extLst>
      <p:ext uri="{BB962C8B-B14F-4D97-AF65-F5344CB8AC3E}">
        <p14:creationId xmlns:p14="http://schemas.microsoft.com/office/powerpoint/2010/main" val="2144493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b="1" dirty="0"/>
              <a:t>POTENTIAL ACTIONs</a:t>
            </a:r>
          </a:p>
        </p:txBody>
      </p:sp>
      <p:sp>
        <p:nvSpPr>
          <p:cNvPr id="3" name="Content Placeholder 2"/>
          <p:cNvSpPr>
            <a:spLocks noGrp="1"/>
          </p:cNvSpPr>
          <p:nvPr>
            <p:ph idx="1"/>
          </p:nvPr>
        </p:nvSpPr>
        <p:spPr>
          <a:xfrm>
            <a:off x="822960" y="1605959"/>
            <a:ext cx="7520940" cy="4758152"/>
          </a:xfrm>
        </p:spPr>
        <p:txBody>
          <a:bodyPr>
            <a:normAutofit/>
          </a:bodyPr>
          <a:lstStyle/>
          <a:p>
            <a:r>
              <a:rPr lang="en-US" sz="4800" dirty="0"/>
              <a:t>United Nations 3P Protocol</a:t>
            </a:r>
          </a:p>
          <a:p>
            <a:pPr algn="ctr"/>
            <a:r>
              <a:rPr lang="en-US" sz="5400" dirty="0"/>
              <a:t>Prevention</a:t>
            </a:r>
          </a:p>
          <a:p>
            <a:pPr algn="ctr"/>
            <a:r>
              <a:rPr lang="en-US" sz="5400" dirty="0"/>
              <a:t>Protection</a:t>
            </a:r>
          </a:p>
          <a:p>
            <a:pPr algn="ctr"/>
            <a:r>
              <a:rPr lang="en-US" sz="5400" dirty="0"/>
              <a:t>Prosecution</a:t>
            </a:r>
          </a:p>
          <a:p>
            <a:pPr algn="ctr"/>
            <a:r>
              <a:rPr lang="en-US" sz="1100" dirty="0"/>
              <a:t>(United Nations, 2020; United Nations Office of High Commission on Human Rights, n.d.). </a:t>
            </a:r>
          </a:p>
          <a:p>
            <a:pPr algn="ctr"/>
            <a:endParaRPr lang="en-US" sz="5400" dirty="0"/>
          </a:p>
        </p:txBody>
      </p:sp>
    </p:spTree>
    <p:extLst>
      <p:ext uri="{BB962C8B-B14F-4D97-AF65-F5344CB8AC3E}">
        <p14:creationId xmlns:p14="http://schemas.microsoft.com/office/powerpoint/2010/main" val="352788375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costume&#10;&#10;Description automatically generated">
            <a:extLst>
              <a:ext uri="{FF2B5EF4-FFF2-40B4-BE49-F238E27FC236}">
                <a16:creationId xmlns:a16="http://schemas.microsoft.com/office/drawing/2014/main" id="{9275D41C-A172-C648-BA56-5A943F145484}"/>
              </a:ext>
            </a:extLst>
          </p:cNvPr>
          <p:cNvPicPr>
            <a:picLocks noChangeAspect="1"/>
          </p:cNvPicPr>
          <p:nvPr/>
        </p:nvPicPr>
        <p:blipFill rotWithShape="1">
          <a:blip r:embed="rId2"/>
          <a:srcRect l="12356"/>
          <a:stretch/>
        </p:blipFill>
        <p:spPr>
          <a:xfrm>
            <a:off x="-106590" y="-134918"/>
            <a:ext cx="4781224" cy="4087444"/>
          </a:xfrm>
          <a:prstGeom prst="rect">
            <a:avLst/>
          </a:prstGeom>
          <a:ln>
            <a:noFill/>
          </a:ln>
          <a:effectLst>
            <a:softEdge rad="112500"/>
          </a:effectLst>
        </p:spPr>
      </p:pic>
      <p:pic>
        <p:nvPicPr>
          <p:cNvPr id="12" name="Picture 11" descr="A group of people around each other&#10;&#10;Description automatically generated">
            <a:extLst>
              <a:ext uri="{FF2B5EF4-FFF2-40B4-BE49-F238E27FC236}">
                <a16:creationId xmlns:a16="http://schemas.microsoft.com/office/drawing/2014/main" id="{DF388C3F-450E-BD4C-A466-2F5A6FC7534B}"/>
              </a:ext>
            </a:extLst>
          </p:cNvPr>
          <p:cNvPicPr>
            <a:picLocks noChangeAspect="1"/>
          </p:cNvPicPr>
          <p:nvPr/>
        </p:nvPicPr>
        <p:blipFill>
          <a:blip r:embed="rId3"/>
          <a:stretch>
            <a:fillRect/>
          </a:stretch>
        </p:blipFill>
        <p:spPr>
          <a:xfrm>
            <a:off x="-49471" y="3251041"/>
            <a:ext cx="4781224" cy="3683970"/>
          </a:xfrm>
          <a:prstGeom prst="rect">
            <a:avLst/>
          </a:prstGeom>
          <a:ln>
            <a:noFill/>
          </a:ln>
          <a:effectLst>
            <a:softEdge rad="112500"/>
          </a:effectLst>
        </p:spPr>
      </p:pic>
      <p:pic>
        <p:nvPicPr>
          <p:cNvPr id="13" name="Content Placeholder 7" descr="A person sitting at a picnic table&#10;&#10;Description automatically generated">
            <a:extLst>
              <a:ext uri="{FF2B5EF4-FFF2-40B4-BE49-F238E27FC236}">
                <a16:creationId xmlns:a16="http://schemas.microsoft.com/office/drawing/2014/main" id="{148F5F28-E80E-4C44-8E57-D03232210604}"/>
              </a:ext>
            </a:extLst>
          </p:cNvPr>
          <p:cNvPicPr>
            <a:picLocks noGrp="1" noChangeAspect="1"/>
          </p:cNvPicPr>
          <p:nvPr>
            <p:ph idx="1"/>
          </p:nvPr>
        </p:nvPicPr>
        <p:blipFill>
          <a:blip r:embed="rId4"/>
          <a:stretch>
            <a:fillRect/>
          </a:stretch>
        </p:blipFill>
        <p:spPr>
          <a:xfrm>
            <a:off x="3709195" y="2864661"/>
            <a:ext cx="5427133" cy="4070350"/>
          </a:xfrm>
          <a:prstGeom prst="rect">
            <a:avLst/>
          </a:prstGeom>
          <a:ln>
            <a:noFill/>
          </a:ln>
          <a:effectLst>
            <a:softEdge rad="112500"/>
          </a:effectLst>
        </p:spPr>
      </p:pic>
      <p:pic>
        <p:nvPicPr>
          <p:cNvPr id="7" name="Picture 6" descr="Two people standing in a room&#10;&#10;Description automatically generated">
            <a:extLst>
              <a:ext uri="{FF2B5EF4-FFF2-40B4-BE49-F238E27FC236}">
                <a16:creationId xmlns:a16="http://schemas.microsoft.com/office/drawing/2014/main" id="{12DAB9A0-9146-E544-9A75-E6C835CBCFAF}"/>
              </a:ext>
            </a:extLst>
          </p:cNvPr>
          <p:cNvPicPr>
            <a:picLocks noChangeAspect="1"/>
          </p:cNvPicPr>
          <p:nvPr/>
        </p:nvPicPr>
        <p:blipFill>
          <a:blip r:embed="rId5"/>
          <a:stretch>
            <a:fillRect/>
          </a:stretch>
        </p:blipFill>
        <p:spPr>
          <a:xfrm>
            <a:off x="3474453" y="-226855"/>
            <a:ext cx="2514600" cy="3569833"/>
          </a:xfrm>
          <a:prstGeom prst="ellipse">
            <a:avLst/>
          </a:prstGeom>
          <a:ln>
            <a:noFill/>
          </a:ln>
          <a:effectLst>
            <a:softEdge rad="112500"/>
          </a:effectLst>
        </p:spPr>
      </p:pic>
      <p:pic>
        <p:nvPicPr>
          <p:cNvPr id="2" name="Picture 1" descr="A picture containing sitting, table, person, food&#10;&#10;Description automatically generated">
            <a:extLst>
              <a:ext uri="{FF2B5EF4-FFF2-40B4-BE49-F238E27FC236}">
                <a16:creationId xmlns:a16="http://schemas.microsoft.com/office/drawing/2014/main" id="{02478BF7-F9D8-AAB0-C1AD-85DE64BC2E20}"/>
              </a:ext>
            </a:extLst>
          </p:cNvPr>
          <p:cNvPicPr>
            <a:picLocks noChangeAspect="1"/>
          </p:cNvPicPr>
          <p:nvPr/>
        </p:nvPicPr>
        <p:blipFill>
          <a:blip r:embed="rId6"/>
          <a:stretch>
            <a:fillRect/>
          </a:stretch>
        </p:blipFill>
        <p:spPr>
          <a:xfrm rot="5400000">
            <a:off x="6036717" y="2751411"/>
            <a:ext cx="3386554" cy="2828012"/>
          </a:xfrm>
          <a:prstGeom prst="ellipse">
            <a:avLst/>
          </a:prstGeom>
          <a:ln>
            <a:noFill/>
          </a:ln>
          <a:effectLst>
            <a:softEdge rad="112500"/>
          </a:effectLst>
        </p:spPr>
      </p:pic>
      <p:pic>
        <p:nvPicPr>
          <p:cNvPr id="4" name="Picture 3" descr="A group of women in matching green shirts&#10;&#10;Description automatically generated with low confidence">
            <a:extLst>
              <a:ext uri="{FF2B5EF4-FFF2-40B4-BE49-F238E27FC236}">
                <a16:creationId xmlns:a16="http://schemas.microsoft.com/office/drawing/2014/main" id="{85FEE299-54FF-C603-FBBB-BA185E9EEF0E}"/>
              </a:ext>
            </a:extLst>
          </p:cNvPr>
          <p:cNvPicPr>
            <a:picLocks noChangeAspect="1"/>
          </p:cNvPicPr>
          <p:nvPr/>
        </p:nvPicPr>
        <p:blipFill>
          <a:blip r:embed="rId7"/>
          <a:stretch>
            <a:fillRect/>
          </a:stretch>
        </p:blipFill>
        <p:spPr>
          <a:xfrm>
            <a:off x="5421447" y="-134918"/>
            <a:ext cx="3914899" cy="2936174"/>
          </a:xfrm>
          <a:prstGeom prst="ellipse">
            <a:avLst/>
          </a:prstGeom>
          <a:ln>
            <a:noFill/>
          </a:ln>
          <a:effectLst>
            <a:softEdge rad="112500"/>
          </a:effectLst>
        </p:spPr>
      </p:pic>
      <p:sp>
        <p:nvSpPr>
          <p:cNvPr id="3" name="TextBox 2">
            <a:extLst>
              <a:ext uri="{FF2B5EF4-FFF2-40B4-BE49-F238E27FC236}">
                <a16:creationId xmlns:a16="http://schemas.microsoft.com/office/drawing/2014/main" id="{79D5D960-BB82-52DF-B099-B4DD6C9F2056}"/>
              </a:ext>
            </a:extLst>
          </p:cNvPr>
          <p:cNvSpPr txBox="1"/>
          <p:nvPr/>
        </p:nvSpPr>
        <p:spPr>
          <a:xfrm>
            <a:off x="183666" y="6294840"/>
            <a:ext cx="4499111" cy="369332"/>
          </a:xfrm>
          <a:prstGeom prst="rect">
            <a:avLst/>
          </a:prstGeom>
          <a:noFill/>
        </p:spPr>
        <p:txBody>
          <a:bodyPr wrap="square" rtlCol="0">
            <a:spAutoFit/>
          </a:bodyPr>
          <a:lstStyle/>
          <a:p>
            <a:r>
              <a:rPr lang="en-US" dirty="0">
                <a:solidFill>
                  <a:srgbClr val="FFFF00"/>
                </a:solidFill>
              </a:rPr>
              <a:t>Image Credit: TONI THOMPSON, © 2023</a:t>
            </a:r>
          </a:p>
        </p:txBody>
      </p:sp>
    </p:spTree>
    <p:extLst>
      <p:ext uri="{BB962C8B-B14F-4D97-AF65-F5344CB8AC3E}">
        <p14:creationId xmlns:p14="http://schemas.microsoft.com/office/powerpoint/2010/main" val="662917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400" b="1" dirty="0"/>
              <a:t>POTENTIAL ACTIONs</a:t>
            </a:r>
          </a:p>
        </p:txBody>
      </p:sp>
      <p:sp>
        <p:nvSpPr>
          <p:cNvPr id="4" name="Content Placeholder 3"/>
          <p:cNvSpPr>
            <a:spLocks noGrp="1"/>
          </p:cNvSpPr>
          <p:nvPr>
            <p:ph idx="1"/>
          </p:nvPr>
        </p:nvSpPr>
        <p:spPr>
          <a:xfrm>
            <a:off x="822960" y="1100628"/>
            <a:ext cx="7520940" cy="5757372"/>
          </a:xfrm>
        </p:spPr>
        <p:txBody>
          <a:bodyPr>
            <a:normAutofit fontScale="92500"/>
          </a:bodyPr>
          <a:lstStyle/>
          <a:p>
            <a:r>
              <a:rPr lang="en-US" sz="4000" u="sng" dirty="0"/>
              <a:t>Prevention</a:t>
            </a:r>
          </a:p>
          <a:p>
            <a:r>
              <a:rPr lang="en-US" sz="4000" dirty="0"/>
              <a:t>Awareness campaigns</a:t>
            </a:r>
          </a:p>
          <a:p>
            <a:pPr marL="571500" indent="-571500">
              <a:buFont typeface="Arial" panose="020B0604020202020204" pitchFamily="34" charset="0"/>
              <a:buChar char="•"/>
            </a:pPr>
            <a:r>
              <a:rPr lang="en-US" sz="4000" dirty="0"/>
              <a:t>Public, schools, workplace</a:t>
            </a:r>
          </a:p>
          <a:p>
            <a:r>
              <a:rPr lang="en-US" sz="4000" dirty="0"/>
              <a:t>Educational  endeavors</a:t>
            </a:r>
          </a:p>
          <a:p>
            <a:pPr marL="571500" indent="-571500">
              <a:buFont typeface="Arial" panose="020B0604020202020204" pitchFamily="34" charset="0"/>
              <a:buChar char="•"/>
            </a:pPr>
            <a:r>
              <a:rPr lang="en-US" sz="4000" dirty="0"/>
              <a:t>Rehab practitioners, HC workers</a:t>
            </a:r>
          </a:p>
          <a:p>
            <a:r>
              <a:rPr lang="en-US" sz="4000" dirty="0"/>
              <a:t>Agency/facility rules and culture</a:t>
            </a:r>
          </a:p>
          <a:p>
            <a:pPr marL="0" indent="0"/>
            <a:r>
              <a:rPr lang="en-US" sz="4000" dirty="0"/>
              <a:t>Educate on potential trafficked   </a:t>
            </a:r>
          </a:p>
          <a:p>
            <a:pPr marL="0" indent="0"/>
            <a:r>
              <a:rPr lang="en-US" sz="4000" dirty="0"/>
              <a:t>    persons, trafficking behaviors </a:t>
            </a:r>
          </a:p>
          <a:p>
            <a:r>
              <a:rPr lang="en-US" sz="2400" dirty="0"/>
              <a:t>		</a:t>
            </a:r>
          </a:p>
        </p:txBody>
      </p:sp>
    </p:spTree>
    <p:extLst>
      <p:ext uri="{BB962C8B-B14F-4D97-AF65-F5344CB8AC3E}">
        <p14:creationId xmlns:p14="http://schemas.microsoft.com/office/powerpoint/2010/main" val="15560954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dissolv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400" b="1" dirty="0"/>
              <a:t>POTENTIAL ACTIONs</a:t>
            </a:r>
          </a:p>
        </p:txBody>
      </p:sp>
      <p:sp>
        <p:nvSpPr>
          <p:cNvPr id="4" name="Content Placeholder 3"/>
          <p:cNvSpPr>
            <a:spLocks noGrp="1"/>
          </p:cNvSpPr>
          <p:nvPr>
            <p:ph idx="1"/>
          </p:nvPr>
        </p:nvSpPr>
        <p:spPr>
          <a:xfrm>
            <a:off x="1264395" y="1100628"/>
            <a:ext cx="7520940" cy="5757372"/>
          </a:xfrm>
        </p:spPr>
        <p:txBody>
          <a:bodyPr>
            <a:normAutofit fontScale="85000" lnSpcReduction="20000"/>
          </a:bodyPr>
          <a:lstStyle/>
          <a:p>
            <a:r>
              <a:rPr lang="en-US" sz="4000" u="sng" dirty="0"/>
              <a:t>Protection</a:t>
            </a:r>
          </a:p>
          <a:p>
            <a:r>
              <a:rPr lang="en-US" sz="4000" dirty="0"/>
              <a:t>Dedicated Recovery Intervention </a:t>
            </a:r>
          </a:p>
          <a:p>
            <a:r>
              <a:rPr lang="en-US" sz="4000" dirty="0"/>
              <a:t>Outreach </a:t>
            </a:r>
          </a:p>
          <a:p>
            <a:r>
              <a:rPr lang="en-US" sz="4000" dirty="0"/>
              <a:t>Alternative services</a:t>
            </a:r>
          </a:p>
          <a:p>
            <a:pPr marL="571500" indent="-571500">
              <a:buFont typeface="Arial" panose="020B0604020202020204" pitchFamily="34" charset="0"/>
              <a:buChar char="•"/>
            </a:pPr>
            <a:r>
              <a:rPr lang="en-US" sz="4000" dirty="0"/>
              <a:t>Transitional programs</a:t>
            </a:r>
          </a:p>
          <a:p>
            <a:pPr marL="571500" indent="-571500">
              <a:buFont typeface="Arial" panose="020B0604020202020204" pitchFamily="34" charset="0"/>
              <a:buChar char="•"/>
            </a:pPr>
            <a:r>
              <a:rPr lang="en-US" sz="4000" dirty="0"/>
              <a:t>Prison intervention</a:t>
            </a:r>
          </a:p>
          <a:p>
            <a:pPr marL="571500" indent="-571500">
              <a:buFont typeface="Arial" panose="020B0604020202020204" pitchFamily="34" charset="0"/>
              <a:buChar char="•"/>
            </a:pPr>
            <a:r>
              <a:rPr lang="en-US" sz="4000" dirty="0"/>
              <a:t>Community integration</a:t>
            </a:r>
          </a:p>
          <a:p>
            <a:pPr marL="0" indent="0"/>
            <a:r>
              <a:rPr lang="en-US" sz="4000" dirty="0"/>
              <a:t>Males, LGBTQ populations</a:t>
            </a:r>
          </a:p>
          <a:p>
            <a:r>
              <a:rPr lang="en-US" sz="4000" dirty="0"/>
              <a:t>Identification of trafficked persons at work and outside of work</a:t>
            </a:r>
          </a:p>
          <a:p>
            <a:r>
              <a:rPr lang="en-US" sz="2400" dirty="0"/>
              <a:t>	</a:t>
            </a:r>
          </a:p>
        </p:txBody>
      </p:sp>
    </p:spTree>
    <p:extLst>
      <p:ext uri="{BB962C8B-B14F-4D97-AF65-F5344CB8AC3E}">
        <p14:creationId xmlns:p14="http://schemas.microsoft.com/office/powerpoint/2010/main" val="211460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dissolve">
                                      <p:cBhvr>
                                        <p:cTn id="31" dur="500"/>
                                        <p:tgtEl>
                                          <p:spTgt spid="4">
                                            <p:txEl>
                                              <p:pRg st="8" end="8"/>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dissolve">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1" y="365760"/>
            <a:ext cx="8710047" cy="548640"/>
          </a:xfrm>
        </p:spPr>
        <p:txBody>
          <a:bodyPr/>
          <a:lstStyle/>
          <a:p>
            <a:pPr algn="ctr"/>
            <a:r>
              <a:rPr lang="en-US" sz="3600" b="1" dirty="0"/>
              <a:t>Specific expertise of Practitioners</a:t>
            </a:r>
          </a:p>
        </p:txBody>
      </p:sp>
      <p:sp>
        <p:nvSpPr>
          <p:cNvPr id="3" name="Content Placeholder 2">
            <a:extLst>
              <a:ext uri="{FF2B5EF4-FFF2-40B4-BE49-F238E27FC236}">
                <a16:creationId xmlns:a16="http://schemas.microsoft.com/office/drawing/2014/main" id="{F43B08D8-9245-B845-A884-8CC8E6564ACD}"/>
              </a:ext>
            </a:extLst>
          </p:cNvPr>
          <p:cNvSpPr>
            <a:spLocks noGrp="1"/>
          </p:cNvSpPr>
          <p:nvPr>
            <p:ph idx="1"/>
          </p:nvPr>
        </p:nvSpPr>
        <p:spPr>
          <a:xfrm>
            <a:off x="811529" y="952335"/>
            <a:ext cx="7707437" cy="5696116"/>
          </a:xfrm>
        </p:spPr>
        <p:txBody>
          <a:bodyPr>
            <a:noAutofit/>
          </a:bodyPr>
          <a:lstStyle/>
          <a:p>
            <a:r>
              <a:rPr lang="en-US" sz="2400" dirty="0"/>
              <a:t>Rehabilitation:</a:t>
            </a:r>
          </a:p>
          <a:p>
            <a:r>
              <a:rPr lang="en-US" sz="2400" dirty="0"/>
              <a:t>	Improved physical abilities</a:t>
            </a:r>
          </a:p>
          <a:p>
            <a:r>
              <a:rPr lang="en-US" sz="2400" dirty="0"/>
              <a:t>Trauma:</a:t>
            </a:r>
          </a:p>
          <a:p>
            <a:r>
              <a:rPr lang="en-US" sz="2400" dirty="0"/>
              <a:t>	Work through presenting behaviors, feelings</a:t>
            </a:r>
          </a:p>
          <a:p>
            <a:r>
              <a:rPr lang="en-US" sz="2400" dirty="0"/>
              <a:t>	NOT re-live,  push, “resolve”</a:t>
            </a:r>
          </a:p>
          <a:p>
            <a:r>
              <a:rPr lang="en-US" sz="2400" dirty="0"/>
              <a:t>Triggers:</a:t>
            </a:r>
          </a:p>
          <a:p>
            <a:r>
              <a:rPr lang="en-US" sz="2400" dirty="0"/>
              <a:t>	Sensory inputs </a:t>
            </a:r>
            <a:r>
              <a:rPr lang="en-US" sz="2400" dirty="0">
                <a:sym typeface="Wingdings" pitchFamily="2" charset="2"/>
              </a:rPr>
              <a:t></a:t>
            </a:r>
            <a:r>
              <a:rPr lang="en-US" sz="2400" dirty="0"/>
              <a:t> negative </a:t>
            </a:r>
            <a:r>
              <a:rPr lang="en-US" sz="2400" dirty="0" err="1"/>
              <a:t>phybiopsychosocial</a:t>
            </a:r>
            <a:r>
              <a:rPr lang="en-US" sz="2400" dirty="0"/>
              <a:t> reactions</a:t>
            </a:r>
          </a:p>
          <a:p>
            <a:pPr>
              <a:spcBef>
                <a:spcPts val="0"/>
              </a:spcBef>
            </a:pPr>
            <a:r>
              <a:rPr lang="en-US" sz="2400" dirty="0"/>
              <a:t>		smells            	sights          tastes</a:t>
            </a:r>
          </a:p>
          <a:p>
            <a:pPr>
              <a:spcBef>
                <a:spcPts val="0"/>
              </a:spcBef>
            </a:pPr>
            <a:r>
              <a:rPr lang="en-US" sz="2400" dirty="0"/>
              <a:t>		sounds and noises              tactile input</a:t>
            </a:r>
          </a:p>
          <a:p>
            <a:r>
              <a:rPr lang="en-US" sz="2400" dirty="0"/>
              <a:t>Internal: memories, feelings of anxiety, pain, anger, </a:t>
            </a:r>
          </a:p>
          <a:p>
            <a:r>
              <a:rPr lang="en-US" sz="2400" dirty="0"/>
              <a:t>	Anniversary dates </a:t>
            </a:r>
            <a:r>
              <a:rPr lang="en-US" sz="1100" dirty="0"/>
              <a:t> </a:t>
            </a:r>
            <a:r>
              <a:rPr lang="en-US" sz="2000" dirty="0"/>
              <a:t>(</a:t>
            </a:r>
            <a:r>
              <a:rPr lang="en-US" sz="2000" dirty="0" err="1"/>
              <a:t>Awkolaw</a:t>
            </a:r>
            <a:r>
              <a:rPr lang="en-US" sz="2000" dirty="0"/>
              <a:t>, 2020).</a:t>
            </a:r>
          </a:p>
        </p:txBody>
      </p:sp>
    </p:spTree>
    <p:extLst>
      <p:ext uri="{BB962C8B-B14F-4D97-AF65-F5344CB8AC3E}">
        <p14:creationId xmlns:p14="http://schemas.microsoft.com/office/powerpoint/2010/main" val="3017269590"/>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400" b="1" dirty="0"/>
              <a:t>POTENTIAL OT ACTIONs</a:t>
            </a:r>
          </a:p>
        </p:txBody>
      </p:sp>
      <p:sp>
        <p:nvSpPr>
          <p:cNvPr id="4" name="Content Placeholder 3"/>
          <p:cNvSpPr>
            <a:spLocks noGrp="1"/>
          </p:cNvSpPr>
          <p:nvPr>
            <p:ph idx="1"/>
          </p:nvPr>
        </p:nvSpPr>
        <p:spPr>
          <a:xfrm>
            <a:off x="822960" y="1100628"/>
            <a:ext cx="7520940" cy="5757372"/>
          </a:xfrm>
        </p:spPr>
        <p:txBody>
          <a:bodyPr>
            <a:normAutofit lnSpcReduction="10000"/>
          </a:bodyPr>
          <a:lstStyle/>
          <a:p>
            <a:r>
              <a:rPr lang="en-US" sz="4000" u="sng" dirty="0"/>
              <a:t>Prosecution</a:t>
            </a:r>
          </a:p>
          <a:p>
            <a:r>
              <a:rPr lang="en-US" sz="4000" dirty="0"/>
              <a:t>Empowerment for legal process</a:t>
            </a:r>
          </a:p>
          <a:p>
            <a:pPr marL="571500" indent="-571500">
              <a:buFont typeface="Arial" panose="020B0604020202020204" pitchFamily="34" charset="0"/>
              <a:buChar char="•"/>
            </a:pPr>
            <a:r>
              <a:rPr lang="en-US" sz="4000" dirty="0"/>
              <a:t>Changing legal status criminal</a:t>
            </a:r>
            <a:r>
              <a:rPr lang="en-US" sz="4000" dirty="0">
                <a:sym typeface="Wingdings" pitchFamily="2" charset="2"/>
              </a:rPr>
              <a:t>victim</a:t>
            </a:r>
          </a:p>
          <a:p>
            <a:pPr marL="571500" indent="-571500">
              <a:buFont typeface="Arial" panose="020B0604020202020204" pitchFamily="34" charset="0"/>
              <a:buChar char="•"/>
            </a:pPr>
            <a:r>
              <a:rPr lang="en-US" sz="4000" dirty="0"/>
              <a:t>Criminal proceedings</a:t>
            </a:r>
          </a:p>
          <a:p>
            <a:r>
              <a:rPr lang="en-US" sz="4000" dirty="0"/>
              <a:t>Recovery programs for traffickers and purchasers</a:t>
            </a:r>
          </a:p>
          <a:p>
            <a:r>
              <a:rPr lang="en-US" sz="4000" dirty="0"/>
              <a:t>Porn addiction treatment</a:t>
            </a:r>
          </a:p>
          <a:p>
            <a:r>
              <a:rPr lang="en-US" sz="2400" dirty="0"/>
              <a:t>	</a:t>
            </a:r>
          </a:p>
        </p:txBody>
      </p:sp>
    </p:spTree>
    <p:extLst>
      <p:ext uri="{BB962C8B-B14F-4D97-AF65-F5344CB8AC3E}">
        <p14:creationId xmlns:p14="http://schemas.microsoft.com/office/powerpoint/2010/main" val="8633278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503" y="229375"/>
            <a:ext cx="8266735" cy="548640"/>
          </a:xfrm>
        </p:spPr>
        <p:txBody>
          <a:bodyPr/>
          <a:lstStyle/>
          <a:p>
            <a:pPr algn="ctr"/>
            <a:r>
              <a:rPr lang="en-US" b="1" dirty="0"/>
              <a:t> WHAT CAN PT &amp; OT DO?</a:t>
            </a:r>
          </a:p>
        </p:txBody>
      </p:sp>
      <p:pic>
        <p:nvPicPr>
          <p:cNvPr id="4" name="Picture 3" descr="j0284915.jpg">
            <a:extLst>
              <a:ext uri="{FF2B5EF4-FFF2-40B4-BE49-F238E27FC236}">
                <a16:creationId xmlns:a16="http://schemas.microsoft.com/office/drawing/2014/main" id="{03826EC5-8646-4F0D-7828-983DD0DE1FA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9977" y="104613"/>
            <a:ext cx="9161694" cy="6648773"/>
          </a:xfrm>
          <a:prstGeom prst="rect">
            <a:avLst/>
          </a:prstGeom>
          <a:ln>
            <a:noFill/>
          </a:ln>
          <a:effectLst>
            <a:softEdge rad="112500"/>
          </a:effectLst>
        </p:spPr>
      </p:pic>
      <p:sp>
        <p:nvSpPr>
          <p:cNvPr id="3" name="Content Placeholder 2"/>
          <p:cNvSpPr>
            <a:spLocks noGrp="1"/>
          </p:cNvSpPr>
          <p:nvPr>
            <p:ph idx="1"/>
          </p:nvPr>
        </p:nvSpPr>
        <p:spPr>
          <a:xfrm>
            <a:off x="3059289" y="982133"/>
            <a:ext cx="4109155" cy="5372172"/>
          </a:xfrm>
        </p:spPr>
        <p:txBody>
          <a:bodyPr>
            <a:normAutofit fontScale="55000" lnSpcReduction="20000"/>
          </a:bodyPr>
          <a:lstStyle/>
          <a:p>
            <a:pPr marL="0" indent="0"/>
            <a:r>
              <a:rPr lang="en-US" sz="3200" dirty="0"/>
              <a:t>Evidence-Based Skills</a:t>
            </a:r>
          </a:p>
          <a:p>
            <a:pPr marL="0" indent="0"/>
            <a:r>
              <a:rPr lang="en-US" sz="3200" dirty="0"/>
              <a:t>Physical rehabilitation</a:t>
            </a:r>
          </a:p>
          <a:p>
            <a:pPr marL="0" indent="0"/>
            <a:r>
              <a:rPr lang="en-US" sz="3200" dirty="0"/>
              <a:t>Financial management</a:t>
            </a:r>
          </a:p>
          <a:p>
            <a:pPr marL="0" indent="0"/>
            <a:r>
              <a:rPr lang="en-US" sz="3200" dirty="0"/>
              <a:t>Self-care skills</a:t>
            </a:r>
          </a:p>
          <a:p>
            <a:pPr marL="0" indent="0"/>
            <a:r>
              <a:rPr lang="en-US" sz="3200" dirty="0"/>
              <a:t>Meal planning/nutrition</a:t>
            </a:r>
          </a:p>
          <a:p>
            <a:pPr marL="0" indent="0"/>
            <a:r>
              <a:rPr lang="en-US" sz="3200" dirty="0"/>
              <a:t>Leisure skills</a:t>
            </a:r>
          </a:p>
          <a:p>
            <a:pPr marL="0" indent="0"/>
            <a:r>
              <a:rPr lang="en-US" sz="3200" dirty="0"/>
              <a:t>Computer skills</a:t>
            </a:r>
          </a:p>
          <a:p>
            <a:pPr marL="457200" indent="-457200">
              <a:buFont typeface="Arial"/>
              <a:buChar char="•"/>
            </a:pPr>
            <a:r>
              <a:rPr lang="en-US" sz="3200" dirty="0"/>
              <a:t>Social media</a:t>
            </a:r>
          </a:p>
          <a:p>
            <a:pPr marL="457200" indent="-457200">
              <a:buFont typeface="Arial"/>
              <a:buChar char="•"/>
            </a:pPr>
            <a:r>
              <a:rPr lang="en-US" sz="3200" dirty="0"/>
              <a:t>Virtual education, cognitive skills</a:t>
            </a:r>
          </a:p>
          <a:p>
            <a:pPr marL="0" indent="0"/>
            <a:r>
              <a:rPr lang="en-US" sz="3200" dirty="0"/>
              <a:t>Education</a:t>
            </a:r>
          </a:p>
          <a:p>
            <a:pPr marL="0" indent="0"/>
            <a:r>
              <a:rPr lang="en-US" sz="3200" dirty="0"/>
              <a:t>Vocational skills	</a:t>
            </a:r>
          </a:p>
          <a:p>
            <a:pPr marL="0" indent="0"/>
            <a:r>
              <a:rPr lang="en-US" sz="3200" dirty="0"/>
              <a:t>Home management</a:t>
            </a:r>
          </a:p>
          <a:p>
            <a:pPr marL="0" indent="0"/>
            <a:r>
              <a:rPr lang="en-US" sz="3200" dirty="0"/>
              <a:t>Community Integration </a:t>
            </a:r>
          </a:p>
          <a:p>
            <a:pPr marL="0" indent="0"/>
            <a:r>
              <a:rPr lang="en-US" sz="3800" dirty="0"/>
              <a:t>SENSORY APPROACH</a:t>
            </a:r>
          </a:p>
          <a:p>
            <a:pPr marL="0" indent="0"/>
            <a:r>
              <a:rPr lang="en-US" sz="3800" dirty="0"/>
              <a:t>OCCUPATION!</a:t>
            </a:r>
          </a:p>
          <a:p>
            <a:pPr marL="0" indent="0"/>
            <a:r>
              <a:rPr lang="en-US" sz="3800" dirty="0"/>
              <a:t>FUNCTION!</a:t>
            </a:r>
          </a:p>
          <a:p>
            <a:pPr marL="0" indent="0"/>
            <a:endParaRPr lang="en-US" sz="2400" dirty="0"/>
          </a:p>
        </p:txBody>
      </p:sp>
    </p:spTree>
    <p:extLst>
      <p:ext uri="{BB962C8B-B14F-4D97-AF65-F5344CB8AC3E}">
        <p14:creationId xmlns:p14="http://schemas.microsoft.com/office/powerpoint/2010/main" val="6742204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71"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2" dur="10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78"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79" dur="1000"/>
                                        <p:tgtEl>
                                          <p:spTgt spid="3">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 calcmode="lin" valueType="num">
                                      <p:cBhvr>
                                        <p:cTn id="84"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85"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86" dur="1000"/>
                                        <p:tgtEl>
                                          <p:spTgt spid="3">
                                            <p:txEl>
                                              <p:pRg st="11" end="1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 calcmode="lin" valueType="num">
                                      <p:cBhvr>
                                        <p:cTn id="91"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92"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93" dur="1000"/>
                                        <p:tgtEl>
                                          <p:spTgt spid="3">
                                            <p:txEl>
                                              <p:pRg st="12" end="1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 calcmode="lin" valueType="num">
                                      <p:cBhvr>
                                        <p:cTn id="98" dur="1000" fill="hold"/>
                                        <p:tgtEl>
                                          <p:spTgt spid="3">
                                            <p:txEl>
                                              <p:pRg st="13" end="13"/>
                                            </p:txEl>
                                          </p:spTgt>
                                        </p:tgtEl>
                                        <p:attrNameLst>
                                          <p:attrName>ppt_w</p:attrName>
                                        </p:attrNameLst>
                                      </p:cBhvr>
                                      <p:tavLst>
                                        <p:tav tm="0">
                                          <p:val>
                                            <p:strVal val="#ppt_w*0.70"/>
                                          </p:val>
                                        </p:tav>
                                        <p:tav tm="100000">
                                          <p:val>
                                            <p:strVal val="#ppt_w"/>
                                          </p:val>
                                        </p:tav>
                                      </p:tavLst>
                                    </p:anim>
                                    <p:anim calcmode="lin" valueType="num">
                                      <p:cBhvr>
                                        <p:cTn id="99" dur="1000" fill="hold"/>
                                        <p:tgtEl>
                                          <p:spTgt spid="3">
                                            <p:txEl>
                                              <p:pRg st="13" end="13"/>
                                            </p:txEl>
                                          </p:spTgt>
                                        </p:tgtEl>
                                        <p:attrNameLst>
                                          <p:attrName>ppt_h</p:attrName>
                                        </p:attrNameLst>
                                      </p:cBhvr>
                                      <p:tavLst>
                                        <p:tav tm="0">
                                          <p:val>
                                            <p:strVal val="#ppt_h"/>
                                          </p:val>
                                        </p:tav>
                                        <p:tav tm="100000">
                                          <p:val>
                                            <p:strVal val="#ppt_h"/>
                                          </p:val>
                                        </p:tav>
                                      </p:tavLst>
                                    </p:anim>
                                    <p:animEffect transition="in" filter="fade">
                                      <p:cBhvr>
                                        <p:cTn id="100" dur="1000"/>
                                        <p:tgtEl>
                                          <p:spTgt spid="3">
                                            <p:txEl>
                                              <p:pRg st="13" end="1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nodeType="clickEffect">
                                  <p:stCondLst>
                                    <p:cond delay="0"/>
                                  </p:stCondLst>
                                  <p:childTnLst>
                                    <p:set>
                                      <p:cBhvr>
                                        <p:cTn id="104" dur="1" fill="hold">
                                          <p:stCondLst>
                                            <p:cond delay="0"/>
                                          </p:stCondLst>
                                        </p:cTn>
                                        <p:tgtEl>
                                          <p:spTgt spid="3">
                                            <p:txEl>
                                              <p:pRg st="14" end="14"/>
                                            </p:txEl>
                                          </p:spTgt>
                                        </p:tgtEl>
                                        <p:attrNameLst>
                                          <p:attrName>style.visibility</p:attrName>
                                        </p:attrNameLst>
                                      </p:cBhvr>
                                      <p:to>
                                        <p:strVal val="visible"/>
                                      </p:to>
                                    </p:set>
                                    <p:anim calcmode="lin" valueType="num">
                                      <p:cBhvr>
                                        <p:cTn id="105" dur="1000" fill="hold"/>
                                        <p:tgtEl>
                                          <p:spTgt spid="3">
                                            <p:txEl>
                                              <p:pRg st="14" end="14"/>
                                            </p:txEl>
                                          </p:spTgt>
                                        </p:tgtEl>
                                        <p:attrNameLst>
                                          <p:attrName>ppt_w</p:attrName>
                                        </p:attrNameLst>
                                      </p:cBhvr>
                                      <p:tavLst>
                                        <p:tav tm="0">
                                          <p:val>
                                            <p:strVal val="#ppt_w*0.70"/>
                                          </p:val>
                                        </p:tav>
                                        <p:tav tm="100000">
                                          <p:val>
                                            <p:strVal val="#ppt_w"/>
                                          </p:val>
                                        </p:tav>
                                      </p:tavLst>
                                    </p:anim>
                                    <p:anim calcmode="lin" valueType="num">
                                      <p:cBhvr>
                                        <p:cTn id="106" dur="1000" fill="hold"/>
                                        <p:tgtEl>
                                          <p:spTgt spid="3">
                                            <p:txEl>
                                              <p:pRg st="14" end="14"/>
                                            </p:txEl>
                                          </p:spTgt>
                                        </p:tgtEl>
                                        <p:attrNameLst>
                                          <p:attrName>ppt_h</p:attrName>
                                        </p:attrNameLst>
                                      </p:cBhvr>
                                      <p:tavLst>
                                        <p:tav tm="0">
                                          <p:val>
                                            <p:strVal val="#ppt_h"/>
                                          </p:val>
                                        </p:tav>
                                        <p:tav tm="100000">
                                          <p:val>
                                            <p:strVal val="#ppt_h"/>
                                          </p:val>
                                        </p:tav>
                                      </p:tavLst>
                                    </p:anim>
                                    <p:animEffect transition="in" filter="fade">
                                      <p:cBhvr>
                                        <p:cTn id="107" dur="1000"/>
                                        <p:tgtEl>
                                          <p:spTgt spid="3">
                                            <p:txEl>
                                              <p:pRg st="14" end="14"/>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5" presetClass="entr" presetSubtype="0" fill="hold" nodeType="clickEffect">
                                  <p:stCondLst>
                                    <p:cond delay="0"/>
                                  </p:stCondLst>
                                  <p:childTnLst>
                                    <p:set>
                                      <p:cBhvr>
                                        <p:cTn id="111" dur="1" fill="hold">
                                          <p:stCondLst>
                                            <p:cond delay="0"/>
                                          </p:stCondLst>
                                        </p:cTn>
                                        <p:tgtEl>
                                          <p:spTgt spid="3">
                                            <p:txEl>
                                              <p:pRg st="15" end="15"/>
                                            </p:txEl>
                                          </p:spTgt>
                                        </p:tgtEl>
                                        <p:attrNameLst>
                                          <p:attrName>style.visibility</p:attrName>
                                        </p:attrNameLst>
                                      </p:cBhvr>
                                      <p:to>
                                        <p:strVal val="visible"/>
                                      </p:to>
                                    </p:set>
                                    <p:anim calcmode="lin" valueType="num">
                                      <p:cBhvr>
                                        <p:cTn id="112" dur="1000" fill="hold"/>
                                        <p:tgtEl>
                                          <p:spTgt spid="3">
                                            <p:txEl>
                                              <p:pRg st="15" end="15"/>
                                            </p:txEl>
                                          </p:spTgt>
                                        </p:tgtEl>
                                        <p:attrNameLst>
                                          <p:attrName>ppt_w</p:attrName>
                                        </p:attrNameLst>
                                      </p:cBhvr>
                                      <p:tavLst>
                                        <p:tav tm="0">
                                          <p:val>
                                            <p:strVal val="#ppt_w*0.70"/>
                                          </p:val>
                                        </p:tav>
                                        <p:tav tm="100000">
                                          <p:val>
                                            <p:strVal val="#ppt_w"/>
                                          </p:val>
                                        </p:tav>
                                      </p:tavLst>
                                    </p:anim>
                                    <p:anim calcmode="lin" valueType="num">
                                      <p:cBhvr>
                                        <p:cTn id="113" dur="1000" fill="hold"/>
                                        <p:tgtEl>
                                          <p:spTgt spid="3">
                                            <p:txEl>
                                              <p:pRg st="15" end="15"/>
                                            </p:txEl>
                                          </p:spTgt>
                                        </p:tgtEl>
                                        <p:attrNameLst>
                                          <p:attrName>ppt_h</p:attrName>
                                        </p:attrNameLst>
                                      </p:cBhvr>
                                      <p:tavLst>
                                        <p:tav tm="0">
                                          <p:val>
                                            <p:strVal val="#ppt_h"/>
                                          </p:val>
                                        </p:tav>
                                        <p:tav tm="100000">
                                          <p:val>
                                            <p:strVal val="#ppt_h"/>
                                          </p:val>
                                        </p:tav>
                                      </p:tavLst>
                                    </p:anim>
                                    <p:animEffect transition="in" filter="fade">
                                      <p:cBhvr>
                                        <p:cTn id="114" dur="1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t>What Can I do?</a:t>
            </a:r>
          </a:p>
        </p:txBody>
      </p:sp>
      <p:sp>
        <p:nvSpPr>
          <p:cNvPr id="3" name="Content Placeholder 2"/>
          <p:cNvSpPr>
            <a:spLocks noGrp="1"/>
          </p:cNvSpPr>
          <p:nvPr>
            <p:ph idx="1"/>
          </p:nvPr>
        </p:nvSpPr>
        <p:spPr>
          <a:xfrm>
            <a:off x="522915" y="1100628"/>
            <a:ext cx="8403982" cy="5391612"/>
          </a:xfrm>
        </p:spPr>
        <p:txBody>
          <a:bodyPr>
            <a:noAutofit/>
          </a:bodyPr>
          <a:lstStyle/>
          <a:p>
            <a:r>
              <a:rPr lang="en-US" sz="4800" dirty="0"/>
              <a:t>1.  Donate lots of</a:t>
            </a:r>
          </a:p>
          <a:p>
            <a:pPr>
              <a:buAutoNum type="arabicPeriod" startAt="2"/>
            </a:pPr>
            <a:r>
              <a:rPr lang="en-US" sz="4800" dirty="0"/>
              <a:t>  Volunteer.</a:t>
            </a:r>
          </a:p>
          <a:p>
            <a:pPr>
              <a:buAutoNum type="arabicPeriod" startAt="2"/>
            </a:pPr>
            <a:endParaRPr lang="en-US" sz="4800" dirty="0"/>
          </a:p>
          <a:p>
            <a:pPr>
              <a:buAutoNum type="arabicPeriod" startAt="2"/>
            </a:pPr>
            <a:r>
              <a:rPr lang="en-US" sz="4800" dirty="0"/>
              <a:t>  Be aware of triggers and reactions in clients, friends, children. Call 1-888-3737-888</a:t>
            </a:r>
          </a:p>
          <a:p>
            <a:pPr marL="0" indent="0"/>
            <a:endParaRPr lang="en-US" sz="4400" dirty="0"/>
          </a:p>
          <a:p>
            <a:pPr marL="0" indent="0"/>
            <a:r>
              <a:rPr lang="en-US" sz="3200" dirty="0"/>
              <a:t>	</a:t>
            </a:r>
          </a:p>
        </p:txBody>
      </p:sp>
      <p:pic>
        <p:nvPicPr>
          <p:cNvPr id="4" name="Picture 3" descr="CC0005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369" y="1116822"/>
            <a:ext cx="686302" cy="989200"/>
          </a:xfrm>
          <a:prstGeom prst="rect">
            <a:avLst/>
          </a:prstGeom>
        </p:spPr>
      </p:pic>
      <p:pic>
        <p:nvPicPr>
          <p:cNvPr id="5" name="Picture 4" descr="CC0005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348" y="1100628"/>
            <a:ext cx="829172" cy="1195125"/>
          </a:xfrm>
          <a:prstGeom prst="rect">
            <a:avLst/>
          </a:prstGeom>
        </p:spPr>
      </p:pic>
    </p:spTree>
    <p:extLst>
      <p:ext uri="{BB962C8B-B14F-4D97-AF65-F5344CB8AC3E}">
        <p14:creationId xmlns:p14="http://schemas.microsoft.com/office/powerpoint/2010/main" val="1015065910"/>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ebsite&#10;&#10;Description automatically generated">
            <a:extLst>
              <a:ext uri="{FF2B5EF4-FFF2-40B4-BE49-F238E27FC236}">
                <a16:creationId xmlns:a16="http://schemas.microsoft.com/office/drawing/2014/main" id="{8A7CEC96-DFFF-664D-ABD3-713130D22B67}"/>
              </a:ext>
            </a:extLst>
          </p:cNvPr>
          <p:cNvPicPr>
            <a:picLocks noChangeAspect="1"/>
          </p:cNvPicPr>
          <p:nvPr/>
        </p:nvPicPr>
        <p:blipFill rotWithShape="1">
          <a:blip r:embed="rId2"/>
          <a:srcRect b="11972"/>
          <a:stretch/>
        </p:blipFill>
        <p:spPr>
          <a:xfrm>
            <a:off x="1754178" y="3139104"/>
            <a:ext cx="7520940" cy="3634949"/>
          </a:xfrm>
          <a:prstGeom prst="rect">
            <a:avLst/>
          </a:prstGeom>
        </p:spPr>
      </p:pic>
      <p:sp>
        <p:nvSpPr>
          <p:cNvPr id="2" name="Title 1"/>
          <p:cNvSpPr>
            <a:spLocks noGrp="1"/>
          </p:cNvSpPr>
          <p:nvPr>
            <p:ph type="title"/>
          </p:nvPr>
        </p:nvSpPr>
        <p:spPr/>
        <p:txBody>
          <a:bodyPr/>
          <a:lstStyle/>
          <a:p>
            <a:pPr algn="ctr"/>
            <a:r>
              <a:rPr lang="en-US" sz="4000" b="1" dirty="0"/>
              <a:t>What Can I do?</a:t>
            </a:r>
          </a:p>
        </p:txBody>
      </p:sp>
      <p:sp>
        <p:nvSpPr>
          <p:cNvPr id="3" name="Content Placeholder 2"/>
          <p:cNvSpPr>
            <a:spLocks noGrp="1"/>
          </p:cNvSpPr>
          <p:nvPr>
            <p:ph idx="1"/>
          </p:nvPr>
        </p:nvSpPr>
        <p:spPr>
          <a:xfrm>
            <a:off x="370009" y="914400"/>
            <a:ext cx="8403982" cy="5391612"/>
          </a:xfrm>
        </p:spPr>
        <p:txBody>
          <a:bodyPr>
            <a:noAutofit/>
          </a:bodyPr>
          <a:lstStyle/>
          <a:p>
            <a:r>
              <a:rPr lang="en-US" sz="3200" dirty="0"/>
              <a:t>4. VOTE! for local, state, and national politicians, laws, and amendments.</a:t>
            </a:r>
          </a:p>
          <a:p>
            <a:pPr marL="0" indent="0"/>
            <a:r>
              <a:rPr lang="en-US" sz="3200" dirty="0"/>
              <a:t>5.  Check out with Buycott—Barcode Scanner 	&amp;QR  Bar Code Scanner. </a:t>
            </a:r>
          </a:p>
        </p:txBody>
      </p:sp>
      <p:sp>
        <p:nvSpPr>
          <p:cNvPr id="8" name="Rectangle 7">
            <a:extLst>
              <a:ext uri="{FF2B5EF4-FFF2-40B4-BE49-F238E27FC236}">
                <a16:creationId xmlns:a16="http://schemas.microsoft.com/office/drawing/2014/main" id="{BD964FE3-75D4-0C4D-B136-A4842381D3FC}"/>
              </a:ext>
            </a:extLst>
          </p:cNvPr>
          <p:cNvSpPr/>
          <p:nvPr/>
        </p:nvSpPr>
        <p:spPr>
          <a:xfrm>
            <a:off x="2799759" y="4845597"/>
            <a:ext cx="2710294" cy="369332"/>
          </a:xfrm>
          <a:prstGeom prst="rect">
            <a:avLst/>
          </a:prstGeom>
        </p:spPr>
        <p:txBody>
          <a:bodyPr wrap="none">
            <a:spAutoFit/>
          </a:bodyPr>
          <a:lstStyle/>
          <a:p>
            <a:r>
              <a:rPr lang="en-US" dirty="0"/>
              <a:t>https://</a:t>
            </a:r>
            <a:r>
              <a:rPr lang="en-US" dirty="0" err="1"/>
              <a:t>www.buycott.com</a:t>
            </a:r>
            <a:r>
              <a:rPr lang="en-US" dirty="0"/>
              <a:t>/</a:t>
            </a:r>
          </a:p>
        </p:txBody>
      </p:sp>
    </p:spTree>
    <p:extLst>
      <p:ext uri="{BB962C8B-B14F-4D97-AF65-F5344CB8AC3E}">
        <p14:creationId xmlns:p14="http://schemas.microsoft.com/office/powerpoint/2010/main" val="1153035014"/>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73255"/>
            <a:ext cx="7520940" cy="548640"/>
          </a:xfrm>
        </p:spPr>
        <p:txBody>
          <a:bodyPr/>
          <a:lstStyle/>
          <a:p>
            <a:pPr algn="ctr"/>
            <a:r>
              <a:rPr lang="en-US" sz="4000" b="1" dirty="0"/>
              <a:t>What Can I do?</a:t>
            </a:r>
          </a:p>
        </p:txBody>
      </p:sp>
      <p:sp>
        <p:nvSpPr>
          <p:cNvPr id="3" name="Content Placeholder 2"/>
          <p:cNvSpPr>
            <a:spLocks noGrp="1"/>
          </p:cNvSpPr>
          <p:nvPr>
            <p:ph idx="1"/>
          </p:nvPr>
        </p:nvSpPr>
        <p:spPr>
          <a:xfrm>
            <a:off x="370009" y="721894"/>
            <a:ext cx="8403982" cy="6136105"/>
          </a:xfrm>
        </p:spPr>
        <p:txBody>
          <a:bodyPr>
            <a:noAutofit/>
          </a:bodyPr>
          <a:lstStyle/>
          <a:p>
            <a:pPr marL="514350" indent="-514350">
              <a:buAutoNum type="arabicPeriod" startAt="6"/>
            </a:pPr>
            <a:r>
              <a:rPr lang="en-US" sz="2800" dirty="0"/>
              <a:t>Occupational Therapy Human Trafficking Network on Facebook™</a:t>
            </a:r>
          </a:p>
          <a:p>
            <a:pPr marL="514350" indent="-514350">
              <a:buAutoNum type="arabicPeriod" startAt="6"/>
            </a:pPr>
            <a:r>
              <a:rPr lang="en-US" sz="2800" dirty="0"/>
              <a:t>The FREE Network</a:t>
            </a:r>
            <a:r>
              <a:rPr lang="en-US" sz="2800" dirty="0">
                <a:solidFill>
                  <a:schemeClr val="bg1"/>
                </a:solidFill>
              </a:rPr>
              <a:t>. </a:t>
            </a:r>
            <a:r>
              <a:rPr lang="en-US" sz="2800" dirty="0">
                <a:solidFill>
                  <a:schemeClr val="bg1"/>
                </a:solidFill>
                <a:hlinkClick r:id="rId2">
                  <a:extLst>
                    <a:ext uri="{A12FA001-AC4F-418D-AE19-62706E023703}">
                      <ahyp:hlinkClr xmlns:ahyp="http://schemas.microsoft.com/office/drawing/2018/hyperlinkcolor" val="tx"/>
                    </a:ext>
                  </a:extLst>
                </a:hlinkClick>
              </a:rPr>
              <a:t>https://www.freenetwork.us/</a:t>
            </a:r>
            <a:endParaRPr lang="en-US" sz="2800" dirty="0">
              <a:solidFill>
                <a:schemeClr val="bg1"/>
              </a:solidFill>
            </a:endParaRPr>
          </a:p>
          <a:p>
            <a:pPr marL="514350" indent="-514350">
              <a:buAutoNum type="arabicPeriod" startAt="8"/>
            </a:pPr>
            <a:r>
              <a:rPr lang="en-US" sz="2800" dirty="0"/>
              <a:t>AOTA Occupational Injustice and Human Trafficking       CEU 1 hour ----  available for reading  </a:t>
            </a:r>
            <a:r>
              <a:rPr lang="en-US" sz="2800" dirty="0">
                <a:hlinkClick r:id="rId3">
                  <a:extLst>
                    <a:ext uri="{A12FA001-AC4F-418D-AE19-62706E023703}">
                      <ahyp:hlinkClr xmlns:ahyp="http://schemas.microsoft.com/office/drawing/2018/hyperlinkcolor" val="tx"/>
                    </a:ext>
                  </a:extLst>
                </a:hlinkClick>
              </a:rPr>
              <a:t>https://www.aota.org/~/media/Corporate/Files/Publications/CE-Articles/CEA_January_2020.pdf</a:t>
            </a:r>
            <a:r>
              <a:rPr lang="en-US" sz="2800" dirty="0"/>
              <a:t>. </a:t>
            </a:r>
          </a:p>
          <a:p>
            <a:pPr marL="514350" indent="-514350">
              <a:buAutoNum type="arabicPeriod" startAt="8"/>
            </a:pPr>
            <a:r>
              <a:rPr lang="en-US" sz="3600" dirty="0"/>
              <a:t>(Required) CEUs for HCP</a:t>
            </a:r>
          </a:p>
          <a:p>
            <a:pPr marL="514350" indent="-514350">
              <a:buAutoNum type="arabicPeriod" startAt="8"/>
            </a:pPr>
            <a:r>
              <a:rPr lang="en-US" sz="3600" dirty="0"/>
              <a:t> Recycle, Reuse, Buy used!</a:t>
            </a:r>
          </a:p>
        </p:txBody>
      </p:sp>
    </p:spTree>
    <p:extLst>
      <p:ext uri="{BB962C8B-B14F-4D97-AF65-F5344CB8AC3E}">
        <p14:creationId xmlns:p14="http://schemas.microsoft.com/office/powerpoint/2010/main" val="2773174492"/>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178096" y="1211908"/>
            <a:ext cx="4673195" cy="1204306"/>
          </a:xfrm>
        </p:spPr>
        <p:txBody>
          <a:bodyPr/>
          <a:lstStyle/>
          <a:p>
            <a:r>
              <a:rPr lang="en-US" sz="6000" b="1" dirty="0"/>
              <a:t>QUESTIONS?</a:t>
            </a:r>
          </a:p>
        </p:txBody>
      </p:sp>
      <p:pic>
        <p:nvPicPr>
          <p:cNvPr id="4" name="Picture 3"/>
          <p:cNvPicPr>
            <a:picLocks noChangeAspect="1"/>
          </p:cNvPicPr>
          <p:nvPr/>
        </p:nvPicPr>
        <p:blipFill>
          <a:blip r:embed="rId2"/>
          <a:stretch>
            <a:fillRect/>
          </a:stretch>
        </p:blipFill>
        <p:spPr>
          <a:xfrm rot="19070665">
            <a:off x="1477463" y="1390926"/>
            <a:ext cx="6491033" cy="41456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1436743"/>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47234"/>
            <a:ext cx="7520940" cy="548640"/>
          </a:xfrm>
        </p:spPr>
        <p:txBody>
          <a:bodyPr/>
          <a:lstStyle/>
          <a:p>
            <a:pPr algn="ctr"/>
            <a:r>
              <a:rPr lang="en-US" b="1" dirty="0"/>
              <a:t>REFERENCES</a:t>
            </a:r>
          </a:p>
        </p:txBody>
      </p:sp>
      <p:sp>
        <p:nvSpPr>
          <p:cNvPr id="3" name="Content Placeholder 2"/>
          <p:cNvSpPr>
            <a:spLocks noGrp="1"/>
          </p:cNvSpPr>
          <p:nvPr>
            <p:ph idx="1"/>
          </p:nvPr>
        </p:nvSpPr>
        <p:spPr>
          <a:xfrm>
            <a:off x="419813" y="695874"/>
            <a:ext cx="8304373" cy="6162126"/>
          </a:xfrm>
        </p:spPr>
        <p:txBody>
          <a:bodyPr>
            <a:noAutofit/>
          </a:bodyPr>
          <a:lstStyle/>
          <a:p>
            <a:pPr>
              <a:spcBef>
                <a:spcPts val="0"/>
              </a:spcBef>
            </a:pPr>
            <a:r>
              <a:rPr lang="en-US" sz="1800" dirty="0"/>
              <a:t>Abas, M. , Ostrovschi, N. V., Prince, M.. Gorceag, V. I., Trigub, C., </a:t>
            </a:r>
            <a:r>
              <a:rPr lang="en-US" sz="1800" dirty="0" err="1"/>
              <a:t>Oram</a:t>
            </a:r>
            <a:r>
              <a:rPr lang="en-US" sz="1800" dirty="0"/>
              <a:t>, S. (2013). Risk factors for mental disorders in women survivors of human trafficking: A historical cohort study, </a:t>
            </a:r>
            <a:r>
              <a:rPr lang="en-US" sz="1800" i="1" dirty="0"/>
              <a:t>BMC Psychiatry, 13</a:t>
            </a:r>
            <a:r>
              <a:rPr lang="en-US" sz="1800" dirty="0"/>
              <a:t>, 1-11. Doi 10.1186/1471-244X-13-204</a:t>
            </a:r>
          </a:p>
          <a:p>
            <a:pPr>
              <a:spcBef>
                <a:spcPts val="0"/>
              </a:spcBef>
            </a:pPr>
            <a:r>
              <a:rPr lang="en-US" sz="1800" dirty="0" err="1"/>
              <a:t>Alshryda</a:t>
            </a:r>
            <a:r>
              <a:rPr lang="en-US" sz="1800" dirty="0"/>
              <a:t>, S., &amp; Wright, J. (2014). </a:t>
            </a:r>
            <a:r>
              <a:rPr lang="en-US" sz="1800" i="1" dirty="0"/>
              <a:t>Levels of evidence. </a:t>
            </a:r>
            <a:r>
              <a:rPr lang="en-US" sz="1800" dirty="0"/>
              <a:t>London, UK: Springer-Verlag London.</a:t>
            </a:r>
          </a:p>
          <a:p>
            <a:pPr>
              <a:spcBef>
                <a:spcPts val="0"/>
              </a:spcBef>
            </a:pPr>
            <a:r>
              <a:rPr lang="en-US" sz="1800" u="sng" dirty="0">
                <a:hlinkClick r:id="rId3">
                  <a:extLst>
                    <a:ext uri="{A12FA001-AC4F-418D-AE19-62706E023703}">
                      <ahyp:hlinkClr xmlns:ahyp="http://schemas.microsoft.com/office/drawing/2018/hyperlinkcolor" val="tx"/>
                    </a:ext>
                  </a:extLst>
                </a:hlinkClick>
              </a:rPr>
              <a:t>Awkolaw. (2020). Walking through a field of landmines: Survivors of sexual assault and human trafficking struggle to negotiate trauma triggers https://www.awkolaw.com/walking-through-a-field-of-landmines-survivors-of-sexual-assault-and-human-trafficking-struggle-to-negotiate-trauma-triggers/ </a:t>
            </a:r>
            <a:endParaRPr lang="en-US" sz="1800" u="sng" dirty="0"/>
          </a:p>
          <a:p>
            <a:pPr algn="l" fontAlgn="base">
              <a:spcBef>
                <a:spcPts val="0"/>
              </a:spcBef>
            </a:pPr>
            <a:r>
              <a:rPr lang="en-US" sz="1800" dirty="0"/>
              <a:t>American Occupational Therapy Association. (2020). Occupational therapy practice framework: Domains and process (3</a:t>
            </a:r>
            <a:r>
              <a:rPr lang="en-US" sz="1800" baseline="30000" dirty="0"/>
              <a:t>rd</a:t>
            </a:r>
            <a:r>
              <a:rPr lang="en-US" sz="1800" dirty="0"/>
              <a:t> ed.). </a:t>
            </a:r>
            <a:r>
              <a:rPr lang="en-US" sz="1800" i="1" dirty="0"/>
              <a:t>American Journal of Occupational Therapy, 74</a:t>
            </a:r>
            <a:r>
              <a:rPr lang="en-US" sz="1800" dirty="0"/>
              <a:t>(Suppl. 2), </a:t>
            </a:r>
            <a:r>
              <a:rPr lang="en-US" sz="1800" i="0" dirty="0">
                <a:effectLst/>
              </a:rPr>
              <a:t>7412410010p1–7412410010p87. 7412410010p1–7412410010p87.</a:t>
            </a:r>
            <a:r>
              <a:rPr lang="en-US" sz="1800" dirty="0"/>
              <a:t>doi: </a:t>
            </a:r>
            <a:r>
              <a:rPr lang="en-US" sz="1800" i="0" strike="noStrike" dirty="0">
                <a:effectLst/>
                <a:hlinkClick r:id="rId4">
                  <a:extLst>
                    <a:ext uri="{A12FA001-AC4F-418D-AE19-62706E023703}">
                      <ahyp:hlinkClr xmlns:ahyp="http://schemas.microsoft.com/office/drawing/2018/hyperlinkcolor" val="tx"/>
                    </a:ext>
                  </a:extLst>
                </a:hlinkClick>
              </a:rPr>
              <a:t>10.5014/ajot.2020.74S2001</a:t>
            </a:r>
            <a:endParaRPr lang="en-US" sz="1800" i="0" dirty="0">
              <a:effectLst/>
            </a:endParaRPr>
          </a:p>
          <a:p>
            <a:pPr>
              <a:spcBef>
                <a:spcPts val="0"/>
              </a:spcBef>
            </a:pPr>
            <a:r>
              <a:rPr lang="en-US" sz="1800" dirty="0"/>
              <a:t>American Occupational Therapy Association. (2020). Occupational therapy code of </a:t>
            </a:r>
            <a:r>
              <a:rPr lang="en-US" sz="1800" dirty="0" err="1"/>
              <a:t>ethicshttps</a:t>
            </a:r>
            <a:r>
              <a:rPr lang="en-US" sz="1800" dirty="0"/>
              <a:t>://</a:t>
            </a:r>
            <a:r>
              <a:rPr lang="en-US" sz="1800" dirty="0" err="1"/>
              <a:t>research.aota.org</a:t>
            </a:r>
            <a:r>
              <a:rPr lang="en-US" sz="1800" dirty="0"/>
              <a:t>/</a:t>
            </a:r>
            <a:r>
              <a:rPr lang="en-US" sz="1800" dirty="0" err="1"/>
              <a:t>ajot</a:t>
            </a:r>
            <a:r>
              <a:rPr lang="en-US" sz="1800" dirty="0"/>
              <a:t>/article-standard/74/Supplement_3/7413410005p1/6691/AOTA-2020-Occupational-Therapy-Code-of-Ethics </a:t>
            </a:r>
          </a:p>
        </p:txBody>
      </p:sp>
    </p:spTree>
    <p:extLst>
      <p:ext uri="{BB962C8B-B14F-4D97-AF65-F5344CB8AC3E}">
        <p14:creationId xmlns:p14="http://schemas.microsoft.com/office/powerpoint/2010/main" val="382364095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380" y="296140"/>
            <a:ext cx="8083882" cy="620662"/>
          </a:xfrm>
        </p:spPr>
        <p:txBody>
          <a:bodyPr/>
          <a:lstStyle/>
          <a:p>
            <a:pPr algn="ctr"/>
            <a:r>
              <a:rPr lang="en-US" sz="3200" b="1" dirty="0"/>
              <a:t>WHAT IS Trafficking?</a:t>
            </a:r>
          </a:p>
        </p:txBody>
      </p:sp>
      <p:sp>
        <p:nvSpPr>
          <p:cNvPr id="4" name="Content Placeholder 3"/>
          <p:cNvSpPr>
            <a:spLocks noGrp="1"/>
          </p:cNvSpPr>
          <p:nvPr>
            <p:ph idx="1"/>
          </p:nvPr>
        </p:nvSpPr>
        <p:spPr>
          <a:xfrm>
            <a:off x="176472" y="916800"/>
            <a:ext cx="8657561" cy="5645059"/>
          </a:xfrm>
        </p:spPr>
        <p:txBody>
          <a:bodyPr>
            <a:normAutofit fontScale="70000" lnSpcReduction="20000"/>
          </a:bodyPr>
          <a:lstStyle/>
          <a:p>
            <a:endParaRPr lang="en-US" baseline="30000" dirty="0"/>
          </a:p>
          <a:p>
            <a:r>
              <a:rPr lang="en-US" sz="3600" dirty="0"/>
              <a:t> The </a:t>
            </a:r>
            <a:r>
              <a:rPr lang="en-US" sz="3600" u="sng" dirty="0"/>
              <a:t>UN Protocol </a:t>
            </a:r>
            <a:r>
              <a:rPr lang="en-US" sz="3600" dirty="0"/>
              <a:t>to Prevent, Suppress and Punish Human Trafficking considers trafficking as</a:t>
            </a:r>
          </a:p>
          <a:p>
            <a:r>
              <a:rPr lang="en-US" sz="3600" dirty="0"/>
              <a:t>trafficking in persons, which shall mean the recruitment, transportation, transfer, harbouring or receipt of persons, by means of the threat or use of</a:t>
            </a:r>
            <a:r>
              <a:rPr lang="en-US" sz="3600" dirty="0">
                <a:solidFill>
                  <a:srgbClr val="FF0000"/>
                </a:solidFill>
              </a:rPr>
              <a:t> </a:t>
            </a:r>
            <a:r>
              <a:rPr lang="en-US" sz="3600" u="sng" dirty="0">
                <a:solidFill>
                  <a:srgbClr val="FF0000"/>
                </a:solidFill>
              </a:rPr>
              <a:t>force</a:t>
            </a:r>
            <a:r>
              <a:rPr lang="en-US" sz="3600" dirty="0">
                <a:solidFill>
                  <a:srgbClr val="FF0000"/>
                </a:solidFill>
              </a:rPr>
              <a:t> </a:t>
            </a:r>
            <a:r>
              <a:rPr lang="en-US" sz="3600" dirty="0"/>
              <a:t>or other forms of</a:t>
            </a:r>
            <a:r>
              <a:rPr lang="en-US" sz="3600" dirty="0">
                <a:solidFill>
                  <a:srgbClr val="FF0000"/>
                </a:solidFill>
              </a:rPr>
              <a:t> </a:t>
            </a:r>
            <a:r>
              <a:rPr lang="en-US" sz="3600" u="sng" dirty="0">
                <a:solidFill>
                  <a:srgbClr val="FF0000"/>
                </a:solidFill>
              </a:rPr>
              <a:t>coercion</a:t>
            </a:r>
            <a:r>
              <a:rPr lang="en-US" sz="3600" dirty="0"/>
              <a:t>, of abduction, of fraud, of deception, of the abuse of power or of a position of vulnerability or of the giving or receiving of payments or benefits to achieve the consent of </a:t>
            </a:r>
            <a:r>
              <a:rPr lang="en-US" sz="3600" dirty="0">
                <a:solidFill>
                  <a:srgbClr val="FF0000"/>
                </a:solidFill>
              </a:rPr>
              <a:t>a person having control over another person, for the purpose of </a:t>
            </a:r>
            <a:r>
              <a:rPr lang="en-US" sz="3600" u="sng" dirty="0">
                <a:solidFill>
                  <a:srgbClr val="FF0000"/>
                </a:solidFill>
              </a:rPr>
              <a:t>exploitation.</a:t>
            </a:r>
            <a:r>
              <a:rPr lang="en-US" sz="3600" dirty="0"/>
              <a:t> Exploitation shall include, at a minimum, the exploitation of the prostitution of others or other forms of </a:t>
            </a:r>
            <a:r>
              <a:rPr lang="en-US" sz="3600" dirty="0">
                <a:solidFill>
                  <a:srgbClr val="FF0000"/>
                </a:solidFill>
              </a:rPr>
              <a:t>sexual exploitation, </a:t>
            </a:r>
            <a:r>
              <a:rPr lang="en-US" sz="3600" u="sng" dirty="0">
                <a:solidFill>
                  <a:srgbClr val="FF0000"/>
                </a:solidFill>
              </a:rPr>
              <a:t>forced </a:t>
            </a:r>
            <a:r>
              <a:rPr lang="en-US" sz="3600" u="sng" dirty="0" err="1">
                <a:solidFill>
                  <a:srgbClr val="FF0000"/>
                </a:solidFill>
              </a:rPr>
              <a:t>labour</a:t>
            </a:r>
            <a:r>
              <a:rPr lang="en-US" sz="3600" u="sng" dirty="0">
                <a:solidFill>
                  <a:srgbClr val="FF0000"/>
                </a:solidFill>
              </a:rPr>
              <a:t> or services, slavery </a:t>
            </a:r>
            <a:r>
              <a:rPr lang="en-US" sz="3600" dirty="0"/>
              <a:t>or practices similar to slavery, servitude or </a:t>
            </a:r>
            <a:r>
              <a:rPr lang="en-US" sz="3600" dirty="0">
                <a:solidFill>
                  <a:srgbClr val="FF0000"/>
                </a:solidFill>
              </a:rPr>
              <a:t>the </a:t>
            </a:r>
            <a:r>
              <a:rPr lang="en-US" sz="3600" u="sng" dirty="0">
                <a:solidFill>
                  <a:srgbClr val="FF0000"/>
                </a:solidFill>
              </a:rPr>
              <a:t>removal of organs. </a:t>
            </a:r>
            <a:endParaRPr lang="en-US" sz="3600" dirty="0"/>
          </a:p>
          <a:p>
            <a:r>
              <a:rPr lang="en-US" sz="2900" dirty="0"/>
              <a:t>(UN, 2000; UN 2023; UN Office on Drugs and Crime [UNODC], 2020; 2004).</a:t>
            </a:r>
          </a:p>
          <a:p>
            <a:endParaRPr lang="en-US" dirty="0"/>
          </a:p>
        </p:txBody>
      </p:sp>
    </p:spTree>
    <p:extLst>
      <p:ext uri="{BB962C8B-B14F-4D97-AF65-F5344CB8AC3E}">
        <p14:creationId xmlns:p14="http://schemas.microsoft.com/office/powerpoint/2010/main" val="1000186579"/>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47234"/>
            <a:ext cx="7520940" cy="548640"/>
          </a:xfrm>
        </p:spPr>
        <p:txBody>
          <a:bodyPr/>
          <a:lstStyle/>
          <a:p>
            <a:pPr algn="ctr"/>
            <a:r>
              <a:rPr lang="en-US" b="1" dirty="0"/>
              <a:t>REFERENCES</a:t>
            </a:r>
          </a:p>
        </p:txBody>
      </p:sp>
      <p:sp>
        <p:nvSpPr>
          <p:cNvPr id="3" name="Content Placeholder 2"/>
          <p:cNvSpPr>
            <a:spLocks noGrp="1"/>
          </p:cNvSpPr>
          <p:nvPr>
            <p:ph idx="1"/>
          </p:nvPr>
        </p:nvSpPr>
        <p:spPr>
          <a:xfrm>
            <a:off x="419813" y="695874"/>
            <a:ext cx="8304373" cy="6162126"/>
          </a:xfrm>
        </p:spPr>
        <p:txBody>
          <a:bodyPr>
            <a:noAutofit/>
          </a:bodyPr>
          <a:lstStyle/>
          <a:p>
            <a:pPr>
              <a:spcBef>
                <a:spcPts val="0"/>
              </a:spcBef>
            </a:pPr>
            <a:r>
              <a:rPr lang="en-US" dirty="0"/>
              <a:t>American Occupational Therapy Association. (2017).  Vision 2025. </a:t>
            </a:r>
            <a:r>
              <a:rPr lang="en-US" i="1" dirty="0"/>
              <a:t>American Journal of Occupational Therapy, 71,</a:t>
            </a:r>
            <a:r>
              <a:rPr lang="en-US" dirty="0"/>
              <a:t> 7103420010. </a:t>
            </a:r>
            <a:r>
              <a:rPr lang="en-US" dirty="0" err="1"/>
              <a:t>doi</a:t>
            </a:r>
            <a:r>
              <a:rPr lang="en-US" dirty="0"/>
              <a:t>: 10.5014/ajot.2017.713002</a:t>
            </a:r>
          </a:p>
          <a:p>
            <a:pPr>
              <a:spcBef>
                <a:spcPts val="0"/>
              </a:spcBef>
            </a:pPr>
            <a:r>
              <a:rPr lang="en-US" dirty="0"/>
              <a:t>American Physical Therapy Association. (2023). 2023 House of Delegates Recap. https://</a:t>
            </a:r>
            <a:r>
              <a:rPr lang="en-US" dirty="0" err="1"/>
              <a:t>www.apta.org</a:t>
            </a:r>
            <a:r>
              <a:rPr lang="en-US" dirty="0"/>
              <a:t>/article/2023/09/06/2023-house-recap</a:t>
            </a:r>
          </a:p>
          <a:p>
            <a:pPr>
              <a:spcBef>
                <a:spcPts val="0"/>
              </a:spcBef>
            </a:pPr>
            <a:r>
              <a:rPr lang="en-US" dirty="0"/>
              <a:t>Attorney General Ashley Moody. (2020). </a:t>
            </a:r>
            <a:r>
              <a:rPr lang="en-US" dirty="0">
                <a:hlinkClick r:id="rId3">
                  <a:extLst>
                    <a:ext uri="{A12FA001-AC4F-418D-AE19-62706E023703}">
                      <ahyp:hlinkClr xmlns:ahyp="http://schemas.microsoft.com/office/drawing/2018/hyperlinkcolor" val="tx"/>
                    </a:ext>
                  </a:extLst>
                </a:hlinkClick>
              </a:rPr>
              <a:t>http://myfloridalegal.com/pages.nsf/Main/1B65E6FE7329293A852583F3005782B2</a:t>
            </a:r>
            <a:endParaRPr lang="en-US" dirty="0"/>
          </a:p>
          <a:p>
            <a:pPr>
              <a:spcBef>
                <a:spcPts val="0"/>
              </a:spcBef>
            </a:pPr>
            <a:r>
              <a:rPr lang="en-US" b="1" u="none" strike="noStrike" dirty="0">
                <a:solidFill>
                  <a:srgbClr val="000000"/>
                </a:solidFill>
                <a:effectLst/>
                <a:latin typeface="Times New Roman" panose="02020603050405020304" pitchFamily="18" charset="0"/>
                <a:ea typeface="Times New Roman" panose="02020603050405020304" pitchFamily="18" charset="0"/>
              </a:rPr>
              <a:t>Beah, I. (2008). A long way gone: Memoirs of a boy soldier. </a:t>
            </a:r>
            <a:r>
              <a:rPr lang="es-US" b="1" dirty="0">
                <a:solidFill>
                  <a:srgbClr val="565959"/>
                </a:solidFill>
                <a:effectLst/>
                <a:latin typeface="Calibri" panose="020F0502020204030204" pitchFamily="34" charset="0"/>
                <a:ea typeface="Times New Roman" panose="02020603050405020304" pitchFamily="18" charset="0"/>
              </a:rPr>
              <a:t>ISBN-13</a:t>
            </a:r>
            <a:r>
              <a:rPr lang="es-US" dirty="0">
                <a:solidFill>
                  <a:srgbClr val="565959"/>
                </a:solidFill>
                <a:effectLst/>
                <a:latin typeface="Calibri" panose="020F0502020204030204" pitchFamily="34" charset="0"/>
                <a:ea typeface="Times New Roman" panose="02020603050405020304" pitchFamily="18" charset="0"/>
              </a:rPr>
              <a:t> </a:t>
            </a:r>
            <a:r>
              <a:rPr lang="es-US" b="1" dirty="0">
                <a:solidFill>
                  <a:srgbClr val="0F1111"/>
                </a:solidFill>
                <a:effectLst/>
                <a:latin typeface="Calibri" panose="020F0502020204030204" pitchFamily="34" charset="0"/>
                <a:ea typeface="Times New Roman" panose="02020603050405020304" pitchFamily="18" charset="0"/>
              </a:rPr>
              <a:t>978-0374531263</a:t>
            </a:r>
            <a:r>
              <a:rPr lang="en-US" b="1"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a:spcBef>
                <a:spcPts val="0"/>
              </a:spcBef>
            </a:pPr>
            <a:r>
              <a:rPr lang="en-US" b="1" cap="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Bekmuratova</a:t>
            </a:r>
            <a:r>
              <a:rPr lang="en-US"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  Richie-</a:t>
            </a:r>
            <a:r>
              <a:rPr lang="en-US" b="1" cap="none" dirty="0" err="1">
                <a:solidFill>
                  <a:srgbClr val="000000"/>
                </a:solidFill>
                <a:latin typeface="Calibri" panose="020F0502020204030204" pitchFamily="34" charset="0"/>
                <a:ea typeface="Calibri" panose="020F0502020204030204" pitchFamily="34" charset="0"/>
                <a:cs typeface="Calibri" panose="020F0502020204030204" pitchFamily="34" charset="0"/>
              </a:rPr>
              <a:t>Z</a:t>
            </a:r>
            <a:r>
              <a:rPr lang="en-US" b="1" cap="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avaleta</a:t>
            </a:r>
            <a:r>
              <a:rPr lang="en-US"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 &amp; Catherine </a:t>
            </a:r>
            <a:r>
              <a:rPr lang="en-US"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en-US"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oyle, C. (2021). Human trafficking: an evaluation of doctoral occupational therapy students’ awareness, knowledge, self-efficacy, and future training. Journal of Human Trafficking</a:t>
            </a:r>
            <a:r>
              <a:rPr lang="en-US"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1" cap="none" dirty="0" err="1">
                <a:solidFill>
                  <a:srgbClr val="000000"/>
                </a:solidFill>
                <a:latin typeface="Calibri" panose="020F0502020204030204" pitchFamily="34" charset="0"/>
                <a:ea typeface="Calibri" panose="020F0502020204030204" pitchFamily="34" charset="0"/>
                <a:cs typeface="Calibri" panose="020F0502020204030204" pitchFamily="34" charset="0"/>
              </a:rPr>
              <a:t>doi</a:t>
            </a:r>
            <a:r>
              <a:rPr lang="en-US"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1" dirty="0">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10.1080/23322705.2021.1980713</a:t>
            </a: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dirty="0"/>
          </a:p>
          <a:p>
            <a:pPr>
              <a:spcBef>
                <a:spcPts val="0"/>
              </a:spcBef>
            </a:pPr>
            <a:r>
              <a:rPr lang="en-US" dirty="0">
                <a:solidFill>
                  <a:srgbClr val="000000"/>
                </a:solidFill>
              </a:rPr>
              <a:t>Bryant, C., Freeman, L., </a:t>
            </a:r>
            <a:r>
              <a:rPr lang="en-US" dirty="0" err="1">
                <a:solidFill>
                  <a:srgbClr val="000000"/>
                </a:solidFill>
              </a:rPr>
              <a:t>Granata</a:t>
            </a:r>
            <a:r>
              <a:rPr lang="en-US" dirty="0">
                <a:solidFill>
                  <a:srgbClr val="000000"/>
                </a:solidFill>
              </a:rPr>
              <a:t>, M., He, A., Hough, H., Patel, S. Stedman, A., Silvia, S., &amp; Tran, M-L. (2105). "Societal Statement on the Role of Occupational Therapy with Survivors of Human Sex Trafficking in the United States," OCCUPATION: A Medium of Inquiry for Students, Faculty &amp; Other Practitioners Advocating for Health through Occupational Studies: Vol. 1: </a:t>
            </a:r>
            <a:r>
              <a:rPr lang="en-US" dirty="0" err="1">
                <a:solidFill>
                  <a:srgbClr val="000000"/>
                </a:solidFill>
              </a:rPr>
              <a:t>Iss</a:t>
            </a:r>
            <a:r>
              <a:rPr lang="en-US" dirty="0">
                <a:solidFill>
                  <a:srgbClr val="000000"/>
                </a:solidFill>
              </a:rPr>
              <a:t>. 1, Article 4.).  </a:t>
            </a:r>
            <a:r>
              <a:rPr lang="en-US" dirty="0">
                <a:hlinkClick r:id="rId5">
                  <a:extLst>
                    <a:ext uri="{A12FA001-AC4F-418D-AE19-62706E023703}">
                      <ahyp:hlinkClr xmlns:ahyp="http://schemas.microsoft.com/office/drawing/2018/hyperlinkcolor" val="tx"/>
                    </a:ext>
                  </a:extLst>
                </a:hlinkClick>
              </a:rPr>
              <a:t>http://nsuworks.nova.edu/do/search/?g=author%3A%22Freeman%22%20author_fname%3A%22Lillian%22&amp;start=0&amp;context=3894661</a:t>
            </a:r>
            <a:endParaRPr lang="en-US" dirty="0"/>
          </a:p>
          <a:p>
            <a:pPr>
              <a:spcBef>
                <a:spcPts val="0"/>
              </a:spcBef>
            </a:pPr>
            <a:r>
              <a:rPr lang="en-US" dirty="0"/>
              <a:t>Cerny, S. (2016). The role of occupational therapy within the Federal Strategic Action Plan on Services for Victims of Human Trafficking in the United States. </a:t>
            </a:r>
            <a:r>
              <a:rPr lang="en-US" i="1" dirty="0"/>
              <a:t>Occupational Therapy in Mental Health, 32</a:t>
            </a:r>
            <a:r>
              <a:rPr lang="en-US" dirty="0"/>
              <a:t>(4)), 317-328. </a:t>
            </a:r>
            <a:r>
              <a:rPr lang="en-US" dirty="0" err="1"/>
              <a:t>doi</a:t>
            </a:r>
            <a:r>
              <a:rPr lang="en-US" dirty="0"/>
              <a:t>: 10.1080/0164212X.2016.1172998</a:t>
            </a:r>
          </a:p>
          <a:p>
            <a:pPr>
              <a:spcBef>
                <a:spcPts val="0"/>
              </a:spcBef>
            </a:pPr>
            <a:endParaRPr lang="en-US" dirty="0">
              <a:solidFill>
                <a:srgbClr val="000000"/>
              </a:solidFill>
            </a:endParaRPr>
          </a:p>
        </p:txBody>
      </p:sp>
    </p:spTree>
    <p:extLst>
      <p:ext uri="{BB962C8B-B14F-4D97-AF65-F5344CB8AC3E}">
        <p14:creationId xmlns:p14="http://schemas.microsoft.com/office/powerpoint/2010/main" val="1631395149"/>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121" y="266300"/>
            <a:ext cx="7520940" cy="548640"/>
          </a:xfrm>
        </p:spPr>
        <p:txBody>
          <a:bodyPr/>
          <a:lstStyle/>
          <a:p>
            <a:pPr algn="ctr"/>
            <a:r>
              <a:rPr lang="en-US" b="1" dirty="0"/>
              <a:t>REFERENCES</a:t>
            </a:r>
          </a:p>
        </p:txBody>
      </p:sp>
      <p:sp>
        <p:nvSpPr>
          <p:cNvPr id="3" name="Content Placeholder 2"/>
          <p:cNvSpPr>
            <a:spLocks noGrp="1"/>
          </p:cNvSpPr>
          <p:nvPr>
            <p:ph idx="1"/>
          </p:nvPr>
        </p:nvSpPr>
        <p:spPr>
          <a:xfrm>
            <a:off x="294405" y="744000"/>
            <a:ext cx="8304373" cy="5796366"/>
          </a:xfrm>
        </p:spPr>
        <p:txBody>
          <a:bodyPr>
            <a:noAutofit/>
          </a:bodyPr>
          <a:lstStyle/>
          <a:p>
            <a:pPr>
              <a:spcBef>
                <a:spcPts val="0"/>
              </a:spcBef>
            </a:pPr>
            <a:r>
              <a:rPr lang="en-US" dirty="0"/>
              <a:t>Classen, C., </a:t>
            </a:r>
            <a:r>
              <a:rPr lang="en-US" dirty="0" err="1"/>
              <a:t>Palesh</a:t>
            </a:r>
            <a:r>
              <a:rPr lang="en-US" dirty="0"/>
              <a:t>, O., Cavanaugh, C., Koopman, C., </a:t>
            </a:r>
            <a:r>
              <a:rPr lang="en-US" dirty="0" err="1"/>
              <a:t>Kaupp</a:t>
            </a:r>
            <a:r>
              <a:rPr lang="en-US" dirty="0"/>
              <a:t>, J., Kraemer, H., . . . Spiegel, D. (2011). A comparison of trauma-focused and present-focused group therapy for survivors of childhood sexual abuse: A randomized controlled trial. </a:t>
            </a:r>
            <a:r>
              <a:rPr lang="en-US" i="1" dirty="0"/>
              <a:t>Psychological Trauma: Theory, Research, Practice, and  and Policy, 3</a:t>
            </a:r>
            <a:r>
              <a:rPr lang="en-US" dirty="0"/>
              <a:t>(1), 84-93. </a:t>
            </a:r>
            <a:r>
              <a:rPr lang="en-US" dirty="0" err="1"/>
              <a:t>doi</a:t>
            </a:r>
            <a:r>
              <a:rPr lang="en-US" dirty="0"/>
              <a:t>: 10.1037/a002009</a:t>
            </a:r>
            <a:endParaRPr lang="en-US" i="1" dirty="0"/>
          </a:p>
          <a:p>
            <a:pPr>
              <a:spcBef>
                <a:spcPts val="0"/>
              </a:spcBef>
            </a:pPr>
            <a:r>
              <a:rPr lang="en-US" dirty="0"/>
              <a:t>Clay, P. (2014, December). Shared principles: The recovery model and occupational therapy. </a:t>
            </a:r>
            <a:r>
              <a:rPr lang="en-US" i="1" dirty="0"/>
              <a:t>Special Interest Section Quarterly Mental Health,</a:t>
            </a:r>
            <a:r>
              <a:rPr lang="en-US" dirty="0"/>
              <a:t> </a:t>
            </a:r>
            <a:r>
              <a:rPr lang="en-US" i="1" dirty="0"/>
              <a:t>36</a:t>
            </a:r>
            <a:r>
              <a:rPr lang="en-US" dirty="0"/>
              <a:t>(4), 1-3. </a:t>
            </a:r>
          </a:p>
          <a:p>
            <a:pPr>
              <a:spcBef>
                <a:spcPts val="0"/>
              </a:spcBef>
            </a:pPr>
            <a:r>
              <a:rPr lang="en-US" dirty="0"/>
              <a:t>Cole, J., Sprang, G., </a:t>
            </a:r>
            <a:r>
              <a:rPr lang="nl-NL" dirty="0"/>
              <a:t>Lee, R., &amp; Cohen, J.(2014). </a:t>
            </a:r>
            <a:r>
              <a:rPr lang="en-US" dirty="0"/>
              <a:t>The trauma of commercial sexual exploitation of youth: A comparison of CSE victims to sexual abuse victims in a clinical sample</a:t>
            </a:r>
            <a:r>
              <a:rPr lang="en-US" i="1" dirty="0"/>
              <a:t>. Journal of Interpersonal Violence</a:t>
            </a:r>
            <a:r>
              <a:rPr lang="en-US" dirty="0"/>
              <a:t>, 1-25. DOI: 10.1177/0886260514555133</a:t>
            </a:r>
          </a:p>
          <a:p>
            <a:pPr>
              <a:spcBef>
                <a:spcPts val="0"/>
              </a:spcBef>
            </a:pPr>
            <a:r>
              <a:rPr lang="en-US" dirty="0"/>
              <a:t>Countryman-</a:t>
            </a:r>
            <a:r>
              <a:rPr lang="en-US" dirty="0" err="1"/>
              <a:t>Roswurm</a:t>
            </a:r>
            <a:r>
              <a:rPr lang="en-US" dirty="0"/>
              <a:t>, Karen, &amp; Bolin, Brien L. (2014). Domestic minor sex trafficking: assessing and reducing risk. </a:t>
            </a:r>
            <a:r>
              <a:rPr lang="en-US" i="1" dirty="0"/>
              <a:t>Child and Adolescent Social Work Journal, 31</a:t>
            </a:r>
            <a:r>
              <a:rPr lang="en-US" dirty="0"/>
              <a:t>(6), 521-538. </a:t>
            </a:r>
            <a:r>
              <a:rPr lang="en-US" dirty="0" err="1"/>
              <a:t>doi</a:t>
            </a:r>
            <a:r>
              <a:rPr lang="en-US" dirty="0"/>
              <a:t>: 10.1007/s10560-014-0336-6</a:t>
            </a:r>
          </a:p>
          <a:p>
            <a:pPr>
              <a:spcBef>
                <a:spcPts val="0"/>
              </a:spcBef>
            </a:pPr>
            <a:r>
              <a:rPr lang="en-US" dirty="0"/>
              <a:t>de Chesney, M. (2013). Psychiatric-mental health nurses and the sex trafficking pandemic. I</a:t>
            </a:r>
            <a:r>
              <a:rPr lang="en-US" i="1" dirty="0"/>
              <a:t>ssues in Mental Health Nursing, 34</a:t>
            </a:r>
            <a:r>
              <a:rPr lang="en-US" dirty="0"/>
              <a:t>(12),901-907. </a:t>
            </a:r>
            <a:r>
              <a:rPr lang="en-US" dirty="0" err="1"/>
              <a:t>doi</a:t>
            </a:r>
            <a:r>
              <a:rPr lang="en-US" dirty="0"/>
              <a:t>: 10.3109/01612840.2013.857200</a:t>
            </a:r>
          </a:p>
          <a:p>
            <a:pPr>
              <a:spcBef>
                <a:spcPts val="0"/>
              </a:spcBef>
            </a:pPr>
            <a:r>
              <a:rPr lang="en-US" b="1" dirty="0">
                <a:effectLst/>
                <a:latin typeface="Calibri" panose="020F0502020204030204" pitchFamily="34" charset="0"/>
                <a:ea typeface="Calibri" panose="020F0502020204030204" pitchFamily="34" charset="0"/>
                <a:cs typeface="Times New Roman" panose="02020603050405020304" pitchFamily="18" charset="0"/>
              </a:rPr>
              <a:t>Deng, A. (2020). The lost boy: Tales of a child </a:t>
            </a:r>
            <a:r>
              <a:rPr lang="en-US" b="1" dirty="0">
                <a:effectLst/>
                <a:latin typeface="Calibri" panose="020F0502020204030204" pitchFamily="34" charset="0"/>
                <a:ea typeface="Calibri" panose="020F0502020204030204" pitchFamily="34" charset="0"/>
              </a:rPr>
              <a:t>soldier. </a:t>
            </a:r>
            <a:r>
              <a:rPr lang="en-US" b="1" dirty="0">
                <a:solidFill>
                  <a:srgbClr val="0F1111"/>
                </a:solidFill>
                <a:effectLst/>
                <a:latin typeface="Calibri" panose="020F0502020204030204" pitchFamily="34" charset="0"/>
                <a:ea typeface="Times New Roman" panose="02020603050405020304" pitchFamily="18" charset="0"/>
              </a:rPr>
              <a:t>ASIN: B07Z76HQRP</a:t>
            </a:r>
            <a:r>
              <a:rPr lang="en-US" dirty="0">
                <a:effectLst/>
              </a:rPr>
              <a:t> </a:t>
            </a:r>
            <a:endParaRPr lang="en-US" dirty="0"/>
          </a:p>
          <a:p>
            <a:pPr>
              <a:spcBef>
                <a:spcPts val="0"/>
              </a:spcBef>
            </a:pPr>
            <a:r>
              <a:rPr lang="en-US" dirty="0"/>
              <a:t>Florida Alliance to End Human Trafficking. (2020). Retrieved from https://</a:t>
            </a:r>
            <a:r>
              <a:rPr lang="en-US" dirty="0" err="1"/>
              <a:t>www.floridaallianceendht.com</a:t>
            </a:r>
            <a:r>
              <a:rPr lang="en-US" dirty="0"/>
              <a:t>/</a:t>
            </a:r>
          </a:p>
          <a:p>
            <a:pPr>
              <a:spcBef>
                <a:spcPts val="0"/>
              </a:spcBef>
            </a:pPr>
            <a:r>
              <a:rPr lang="en-US" dirty="0">
                <a:solidFill>
                  <a:schemeClr val="bg1"/>
                </a:solidFill>
              </a:rPr>
              <a:t>Florida Modern Day Slavery Museum. (n.d.). Retrieved from </a:t>
            </a:r>
            <a:r>
              <a:rPr lang="en-US" dirty="0">
                <a:solidFill>
                  <a:schemeClr val="bg1"/>
                </a:solidFill>
                <a:hlinkClick r:id="rId3">
                  <a:extLst>
                    <a:ext uri="{A12FA001-AC4F-418D-AE19-62706E023703}">
                      <ahyp:hlinkClr xmlns:ahyp="http://schemas.microsoft.com/office/drawing/2018/hyperlinkcolor" val="tx"/>
                    </a:ext>
                  </a:extLst>
                </a:hlinkClick>
              </a:rPr>
              <a:t>http://www.ciw-online.org/museum/</a:t>
            </a:r>
            <a:endParaRPr lang="en-US" dirty="0">
              <a:solidFill>
                <a:schemeClr val="bg1"/>
              </a:solidFill>
            </a:endParaRPr>
          </a:p>
          <a:p>
            <a:pPr>
              <a:spcBef>
                <a:spcPts val="0"/>
              </a:spcBef>
            </a:pPr>
            <a:r>
              <a:rPr lang="en-US" dirty="0">
                <a:solidFill>
                  <a:schemeClr val="bg1"/>
                </a:solidFill>
              </a:rPr>
              <a:t>Florida Statewide Council on Human Trafficking. (2020).Retrieved from </a:t>
            </a:r>
            <a:r>
              <a:rPr lang="en-US" dirty="0"/>
              <a:t>http://</a:t>
            </a:r>
            <a:r>
              <a:rPr lang="en-US" dirty="0" err="1"/>
              <a:t>myfloridalegal.com</a:t>
            </a:r>
            <a:r>
              <a:rPr lang="en-US" dirty="0"/>
              <a:t>/</a:t>
            </a:r>
            <a:r>
              <a:rPr lang="en-US" dirty="0" err="1"/>
              <a:t>pages.nsf</a:t>
            </a:r>
            <a:r>
              <a:rPr lang="en-US" dirty="0"/>
              <a:t>/Main/8AEA5858B1253D0D85257D34005AFA72#:~:text=The%20Statewide%20Council%20on%20Human,safe%20houses%20%26%20safe%20foster%20homes.</a:t>
            </a:r>
            <a:endParaRPr lang="en-US" dirty="0">
              <a:solidFill>
                <a:schemeClr val="bg1"/>
              </a:solidFill>
            </a:endParaRPr>
          </a:p>
          <a:p>
            <a:pPr>
              <a:spcBef>
                <a:spcPts val="0"/>
              </a:spcBef>
            </a:pPr>
            <a:endParaRPr lang="en-US" dirty="0"/>
          </a:p>
        </p:txBody>
      </p:sp>
    </p:spTree>
    <p:extLst>
      <p:ext uri="{BB962C8B-B14F-4D97-AF65-F5344CB8AC3E}">
        <p14:creationId xmlns:p14="http://schemas.microsoft.com/office/powerpoint/2010/main" val="2251903702"/>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29" y="139566"/>
            <a:ext cx="7520940" cy="548640"/>
          </a:xfrm>
        </p:spPr>
        <p:txBody>
          <a:bodyPr/>
          <a:lstStyle/>
          <a:p>
            <a:pPr algn="ctr"/>
            <a:r>
              <a:rPr lang="en-US" b="1" dirty="0"/>
              <a:t>REFERENCES</a:t>
            </a:r>
          </a:p>
        </p:txBody>
      </p:sp>
      <p:sp>
        <p:nvSpPr>
          <p:cNvPr id="3" name="Content Placeholder 2"/>
          <p:cNvSpPr>
            <a:spLocks noGrp="1"/>
          </p:cNvSpPr>
          <p:nvPr>
            <p:ph idx="1"/>
          </p:nvPr>
        </p:nvSpPr>
        <p:spPr>
          <a:xfrm>
            <a:off x="493385" y="887902"/>
            <a:ext cx="8304373" cy="5830532"/>
          </a:xfrm>
        </p:spPr>
        <p:txBody>
          <a:bodyPr>
            <a:noAutofit/>
          </a:bodyPr>
          <a:lstStyle/>
          <a:p>
            <a:r>
              <a:rPr lang="en-US" sz="1800" dirty="0">
                <a:solidFill>
                  <a:schemeClr val="bg1"/>
                </a:solidFill>
              </a:rPr>
              <a:t>Foster, J. M., &amp; Hagedorn, W. B. (2014). Through the eyes of the wounded: A narrative analysis of children's sexual abuse experiences and recovery process. </a:t>
            </a:r>
            <a:r>
              <a:rPr lang="en-US" sz="1800" i="1" dirty="0">
                <a:solidFill>
                  <a:schemeClr val="bg1"/>
                </a:solidFill>
              </a:rPr>
              <a:t>Journal of Childhood Sexual Abuse, 23</a:t>
            </a:r>
            <a:r>
              <a:rPr lang="en-US" sz="1800" dirty="0">
                <a:solidFill>
                  <a:schemeClr val="bg1"/>
                </a:solidFill>
              </a:rPr>
              <a:t>(5), 538-557. </a:t>
            </a:r>
            <a:r>
              <a:rPr lang="en-US" sz="1800" dirty="0" err="1">
                <a:solidFill>
                  <a:schemeClr val="bg1"/>
                </a:solidFill>
              </a:rPr>
              <a:t>doi</a:t>
            </a:r>
            <a:r>
              <a:rPr lang="en-US" sz="1800" dirty="0">
                <a:solidFill>
                  <a:schemeClr val="bg1"/>
                </a:solidFill>
              </a:rPr>
              <a:t>: 10.1080/10538712.2014.918072</a:t>
            </a:r>
          </a:p>
          <a:p>
            <a:r>
              <a:rPr lang="en-US" sz="1800" dirty="0" err="1"/>
              <a:t>Ginwright</a:t>
            </a:r>
            <a:r>
              <a:rPr lang="en-US" sz="1800" dirty="0"/>
              <a:t>, S. (2018). </a:t>
            </a:r>
            <a:r>
              <a:rPr lang="en-US" sz="1800" dirty="0" err="1"/>
              <a:t>lhttps</a:t>
            </a:r>
            <a:r>
              <a:rPr lang="en-US" sz="1800" dirty="0"/>
              <a:t>://</a:t>
            </a:r>
            <a:r>
              <a:rPr lang="en-US" sz="1800" dirty="0" err="1"/>
              <a:t>ginwright.medium.com</a:t>
            </a:r>
            <a:r>
              <a:rPr lang="en-US" sz="1800" dirty="0"/>
              <a:t>/the-future-of-healing-shifting-from-trauma-informed-care-to-healing-centered-engagement-634f557ce69c</a:t>
            </a:r>
          </a:p>
          <a:p>
            <a:r>
              <a:rPr lang="en-US" sz="1800" dirty="0">
                <a:solidFill>
                  <a:schemeClr val="bg1"/>
                </a:solidFill>
              </a:rPr>
              <a:t>Gorman, K. W., &amp; Hatkevich, B.A. (2016). Role of occupational therapy in combating human trafficking. </a:t>
            </a:r>
            <a:r>
              <a:rPr lang="en-US" sz="1800" i="1" dirty="0">
                <a:solidFill>
                  <a:schemeClr val="bg1"/>
                </a:solidFill>
              </a:rPr>
              <a:t>American Journal of Occupational Therapy. 70</a:t>
            </a:r>
            <a:r>
              <a:rPr lang="en-US" sz="1800" dirty="0">
                <a:solidFill>
                  <a:schemeClr val="bg1"/>
                </a:solidFill>
              </a:rPr>
              <a:t>(6), 7006360010p1-7006360010p6. </a:t>
            </a:r>
            <a:r>
              <a:rPr lang="en-US" sz="1800" dirty="0" err="1">
                <a:solidFill>
                  <a:schemeClr val="bg1"/>
                </a:solidFill>
              </a:rPr>
              <a:t>doi</a:t>
            </a:r>
            <a:r>
              <a:rPr lang="en-US" sz="1800" dirty="0">
                <a:solidFill>
                  <a:schemeClr val="bg1"/>
                </a:solidFill>
              </a:rPr>
              <a:t>: 10.5014/ajot.2016.016782.</a:t>
            </a:r>
          </a:p>
          <a:p>
            <a:r>
              <a:rPr lang="en-US" sz="1800" dirty="0">
                <a:solidFill>
                  <a:schemeClr val="bg1"/>
                </a:solidFill>
              </a:rPr>
              <a:t>Hardy, V. L., Compton, K. D., &amp; McPhatter, V. S.</a:t>
            </a:r>
            <a:r>
              <a:rPr lang="en-US" sz="1800" dirty="0">
                <a:solidFill>
                  <a:schemeClr val="bg1"/>
                </a:solidFill>
                <a:ea typeface="Arial"/>
                <a:cs typeface="Arial"/>
              </a:rPr>
              <a:t> (2013). </a:t>
            </a:r>
            <a:r>
              <a:rPr lang="en-US" sz="1800" dirty="0">
                <a:solidFill>
                  <a:schemeClr val="bg1"/>
                </a:solidFill>
              </a:rPr>
              <a:t>Domestic minor sex trafficking: Practice implications for mental health professionals</a:t>
            </a:r>
            <a:r>
              <a:rPr lang="en-US" sz="1800" dirty="0">
                <a:solidFill>
                  <a:schemeClr val="bg1"/>
                </a:solidFill>
                <a:ea typeface="Arial"/>
                <a:cs typeface="Arial"/>
              </a:rPr>
              <a:t>. </a:t>
            </a:r>
            <a:r>
              <a:rPr lang="en-US" sz="1800" i="1" dirty="0" err="1">
                <a:solidFill>
                  <a:schemeClr val="bg1"/>
                </a:solidFill>
                <a:ea typeface="Arial"/>
                <a:cs typeface="Arial"/>
              </a:rPr>
              <a:t>Affilia</a:t>
            </a:r>
            <a:r>
              <a:rPr lang="en-US" sz="1800" i="1" dirty="0">
                <a:solidFill>
                  <a:schemeClr val="bg1"/>
                </a:solidFill>
                <a:ea typeface="Arial"/>
                <a:cs typeface="Arial"/>
              </a:rPr>
              <a:t>, 20</a:t>
            </a:r>
            <a:r>
              <a:rPr lang="en-US" sz="1800" dirty="0">
                <a:solidFill>
                  <a:schemeClr val="bg1"/>
                </a:solidFill>
                <a:ea typeface="Arial"/>
                <a:cs typeface="Arial"/>
              </a:rPr>
              <a:t>(1), 8-18.  </a:t>
            </a:r>
            <a:r>
              <a:rPr lang="en-US" sz="1800" dirty="0" err="1">
                <a:solidFill>
                  <a:schemeClr val="bg1"/>
                </a:solidFill>
                <a:ea typeface="Arial"/>
                <a:cs typeface="Arial"/>
              </a:rPr>
              <a:t>doi</a:t>
            </a:r>
            <a:r>
              <a:rPr lang="en-US" sz="1800" dirty="0">
                <a:solidFill>
                  <a:schemeClr val="bg1"/>
                </a:solidFill>
                <a:ea typeface="Arial"/>
                <a:cs typeface="Arial"/>
              </a:rPr>
              <a:t>: </a:t>
            </a:r>
            <a:r>
              <a:rPr lang="en-US" sz="1800" dirty="0">
                <a:solidFill>
                  <a:schemeClr val="bg1"/>
                </a:solidFill>
              </a:rPr>
              <a:t>10.1177/0886109912475172</a:t>
            </a:r>
          </a:p>
          <a:p>
            <a:r>
              <a:rPr lang="en-US" sz="1800" dirty="0">
                <a:solidFill>
                  <a:schemeClr val="bg1"/>
                </a:solidFill>
              </a:rPr>
              <a:t>Hodge, D. (2014). Assisting Victims of Human Trafficking: Strategies to Facilitate Identification, Exit from trafficking, and the Restoration of Wellness. </a:t>
            </a:r>
            <a:r>
              <a:rPr lang="en-US" sz="1800" i="1" dirty="0">
                <a:solidFill>
                  <a:schemeClr val="bg1"/>
                </a:solidFill>
              </a:rPr>
              <a:t>Social Work 59</a:t>
            </a:r>
            <a:r>
              <a:rPr lang="en-US" sz="1800" dirty="0">
                <a:solidFill>
                  <a:schemeClr val="bg1"/>
                </a:solidFill>
              </a:rPr>
              <a:t>(2), 111-118</a:t>
            </a:r>
            <a:r>
              <a:rPr lang="en-US" sz="1800" i="1" dirty="0">
                <a:solidFill>
                  <a:schemeClr val="bg1"/>
                </a:solidFill>
              </a:rPr>
              <a:t>. </a:t>
            </a:r>
            <a:r>
              <a:rPr lang="de-DE" sz="1800" dirty="0" err="1">
                <a:solidFill>
                  <a:schemeClr val="bg1"/>
                </a:solidFill>
              </a:rPr>
              <a:t>doi</a:t>
            </a:r>
            <a:r>
              <a:rPr lang="de-DE" sz="1800" dirty="0">
                <a:solidFill>
                  <a:schemeClr val="bg1"/>
                </a:solidFill>
              </a:rPr>
              <a:t>: 10.1093/</a:t>
            </a:r>
            <a:r>
              <a:rPr lang="de-DE" sz="1800" dirty="0" err="1">
                <a:solidFill>
                  <a:schemeClr val="bg1"/>
                </a:solidFill>
              </a:rPr>
              <a:t>sw</a:t>
            </a:r>
            <a:r>
              <a:rPr lang="de-DE" sz="1800" dirty="0">
                <a:solidFill>
                  <a:schemeClr val="bg1"/>
                </a:solidFill>
              </a:rPr>
              <a:t>/swu002</a:t>
            </a:r>
          </a:p>
          <a:p>
            <a:r>
              <a:rPr lang="en-US" sz="1800" dirty="0">
                <a:solidFill>
                  <a:schemeClr val="bg1"/>
                </a:solidFill>
              </a:rPr>
              <a:t>International Labour Organization. (2012). </a:t>
            </a:r>
            <a:r>
              <a:rPr lang="en-US" sz="1800" i="1" dirty="0">
                <a:solidFill>
                  <a:schemeClr val="bg1"/>
                </a:solidFill>
              </a:rPr>
              <a:t>ILO global estimate of forced </a:t>
            </a:r>
            <a:r>
              <a:rPr lang="en-US" sz="1800" i="1" dirty="0" err="1">
                <a:solidFill>
                  <a:schemeClr val="bg1"/>
                </a:solidFill>
              </a:rPr>
              <a:t>labour</a:t>
            </a:r>
            <a:r>
              <a:rPr lang="en-US" sz="1800" dirty="0">
                <a:solidFill>
                  <a:schemeClr val="bg1"/>
                </a:solidFill>
              </a:rPr>
              <a:t>. Geneva, Switzerland: International Labour Organization. Retrieved from </a:t>
            </a:r>
            <a:r>
              <a:rPr lang="en-US" sz="1800" dirty="0">
                <a:solidFill>
                  <a:schemeClr val="bg1"/>
                </a:solidFill>
                <a:hlinkClick r:id="rId3">
                  <a:extLst>
                    <a:ext uri="{A12FA001-AC4F-418D-AE19-62706E023703}">
                      <ahyp:hlinkClr xmlns:ahyp="http://schemas.microsoft.com/office/drawing/2018/hyperlinkcolor" val="tx"/>
                    </a:ext>
                  </a:extLst>
                </a:hlinkClick>
              </a:rPr>
              <a:t>http://www.ilo.org/wcmsp5/groups/public/---ed_norm/---declaration/documents/publication/wcms_182004.pdf</a:t>
            </a:r>
            <a:endParaRPr lang="en-US" sz="18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138385436"/>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29" y="139566"/>
            <a:ext cx="7520940" cy="548640"/>
          </a:xfrm>
        </p:spPr>
        <p:txBody>
          <a:bodyPr/>
          <a:lstStyle/>
          <a:p>
            <a:pPr algn="ctr"/>
            <a:r>
              <a:rPr lang="en-US" b="1" dirty="0"/>
              <a:t>REFERENCES</a:t>
            </a:r>
          </a:p>
        </p:txBody>
      </p:sp>
      <p:sp>
        <p:nvSpPr>
          <p:cNvPr id="3" name="Content Placeholder 2"/>
          <p:cNvSpPr>
            <a:spLocks noGrp="1"/>
          </p:cNvSpPr>
          <p:nvPr>
            <p:ph idx="1"/>
          </p:nvPr>
        </p:nvSpPr>
        <p:spPr>
          <a:xfrm>
            <a:off x="419812" y="688206"/>
            <a:ext cx="8304373" cy="4732304"/>
          </a:xfrm>
        </p:spPr>
        <p:txBody>
          <a:bodyPr>
            <a:noAutofit/>
          </a:bodyPr>
          <a:lstStyle/>
          <a:p>
            <a:r>
              <a:rPr lang="en-US" sz="1800" dirty="0">
                <a:solidFill>
                  <a:schemeClr val="bg1"/>
                </a:solidFill>
              </a:rPr>
              <a:t>International Labour Organization. (2017). Forced </a:t>
            </a:r>
            <a:r>
              <a:rPr lang="en-US" sz="1800" dirty="0" err="1">
                <a:solidFill>
                  <a:schemeClr val="bg1"/>
                </a:solidFill>
              </a:rPr>
              <a:t>labour</a:t>
            </a:r>
            <a:r>
              <a:rPr lang="en-US" sz="1800" dirty="0">
                <a:solidFill>
                  <a:schemeClr val="bg1"/>
                </a:solidFill>
              </a:rPr>
              <a:t>, modern slavery and human trafficking. Retrieved from </a:t>
            </a:r>
            <a:r>
              <a:rPr lang="en-US" sz="1800" dirty="0">
                <a:solidFill>
                  <a:schemeClr val="bg1"/>
                </a:solidFill>
                <a:hlinkClick r:id="rId3">
                  <a:extLst>
                    <a:ext uri="{A12FA001-AC4F-418D-AE19-62706E023703}">
                      <ahyp:hlinkClr xmlns:ahyp="http://schemas.microsoft.com/office/drawing/2018/hyperlinkcolor" val="tx"/>
                    </a:ext>
                  </a:extLst>
                </a:hlinkClick>
              </a:rPr>
              <a:t>https://www.ilo.org/global/topics/forced-labour/lang--en/index.htm</a:t>
            </a:r>
            <a:endParaRPr lang="en-US" sz="1800" dirty="0">
              <a:solidFill>
                <a:schemeClr val="bg1"/>
              </a:solidFill>
            </a:endParaRPr>
          </a:p>
          <a:p>
            <a:r>
              <a:rPr lang="en-US" sz="1800" dirty="0">
                <a:solidFill>
                  <a:schemeClr val="bg1"/>
                </a:solidFill>
              </a:rPr>
              <a:t>International Trafficking Victims Protection Reauthorization Act (TVPRA). (2020). https://</a:t>
            </a:r>
            <a:r>
              <a:rPr lang="en-US" sz="1800" dirty="0" err="1">
                <a:solidFill>
                  <a:schemeClr val="bg1"/>
                </a:solidFill>
              </a:rPr>
              <a:t>www.foreign.senate.gov</a:t>
            </a:r>
            <a:r>
              <a:rPr lang="en-US" sz="1800" dirty="0">
                <a:solidFill>
                  <a:schemeClr val="bg1"/>
                </a:solidFill>
              </a:rPr>
              <a:t>/</a:t>
            </a:r>
            <a:r>
              <a:rPr lang="en-US" sz="1800" dirty="0" err="1">
                <a:solidFill>
                  <a:schemeClr val="bg1"/>
                </a:solidFill>
              </a:rPr>
              <a:t>imo</a:t>
            </a:r>
            <a:r>
              <a:rPr lang="en-US" sz="1800" dirty="0">
                <a:solidFill>
                  <a:schemeClr val="bg1"/>
                </a:solidFill>
              </a:rPr>
              <a:t>/media/doc/International%20Trafficking%20Victims%20Protection%20Reauthorization%20Act%20of%202022_Bill%20Summary.pdf#:~:text=The%20International%20Trafficking%20Victims%20Protection,efforts%20to%20combat%20human%20trafficking.&amp;text=%E2%80%9CInternational%20Trafficking%20Victims%20Protection%20Reauthorization%20Act%20of%202022.%E2%80%9D</a:t>
            </a:r>
          </a:p>
          <a:p>
            <a:r>
              <a:rPr lang="en-US" sz="1800" dirty="0">
                <a:solidFill>
                  <a:schemeClr val="bg1"/>
                </a:solidFill>
                <a:ea typeface="Lucida Grande"/>
                <a:cs typeface="Lucida Grande"/>
              </a:rPr>
              <a:t>Jordan, J., Patel, B., &amp; Rapp, L. (2013). Domestic Minor Sex Trafficking: A Social Work Perspective on Misidentification, Victims, Buyers, Traffickers, Treatment, &amp; Reform of Current Practice.</a:t>
            </a:r>
            <a:r>
              <a:rPr lang="en-US" sz="1800" dirty="0">
                <a:solidFill>
                  <a:schemeClr val="bg1"/>
                </a:solidFill>
              </a:rPr>
              <a:t> </a:t>
            </a:r>
            <a:r>
              <a:rPr lang="en-US" sz="1800" i="1" dirty="0">
                <a:solidFill>
                  <a:schemeClr val="bg1"/>
                </a:solidFill>
              </a:rPr>
              <a:t>Journal of Human Behavior in the Social Environment(23</a:t>
            </a:r>
            <a:r>
              <a:rPr lang="en-US" sz="1800" dirty="0">
                <a:solidFill>
                  <a:schemeClr val="bg1"/>
                </a:solidFill>
              </a:rPr>
              <a:t>)3, 356- 369.</a:t>
            </a:r>
            <a:r>
              <a:rPr lang="en-US" sz="1800" dirty="0">
                <a:solidFill>
                  <a:schemeClr val="bg1"/>
                </a:solidFill>
                <a:ea typeface="Lucida Grande"/>
                <a:cs typeface="Lucida Grande"/>
              </a:rPr>
              <a:t>  </a:t>
            </a:r>
            <a:r>
              <a:rPr lang="ro-RO" sz="1800" dirty="0">
                <a:solidFill>
                  <a:schemeClr val="bg1"/>
                </a:solidFill>
                <a:hlinkClick r:id="rId4">
                  <a:extLst>
                    <a:ext uri="{A12FA001-AC4F-418D-AE19-62706E023703}">
                      <ahyp:hlinkClr xmlns:ahyp="http://schemas.microsoft.com/office/drawing/2018/hyperlinkcolor" val="tx"/>
                    </a:ext>
                  </a:extLst>
                </a:hlinkClick>
              </a:rPr>
              <a:t>http://dx.doi.org/10.1080/10911359.2013.764198</a:t>
            </a:r>
            <a:endParaRPr lang="ro-RO" sz="1800" dirty="0">
              <a:solidFill>
                <a:schemeClr val="bg1"/>
              </a:solidFill>
            </a:endParaRPr>
          </a:p>
          <a:p>
            <a:r>
              <a:rPr lang="ro-RO" sz="1800" dirty="0">
                <a:solidFill>
                  <a:schemeClr val="bg1"/>
                </a:solidFill>
              </a:rPr>
              <a:t>Junior </a:t>
            </a:r>
            <a:r>
              <a:rPr lang="ro-RO" sz="1800" dirty="0" err="1">
                <a:solidFill>
                  <a:schemeClr val="bg1"/>
                </a:solidFill>
              </a:rPr>
              <a:t>Scholastic</a:t>
            </a:r>
            <a:r>
              <a:rPr lang="ro-RO" sz="1800" dirty="0">
                <a:solidFill>
                  <a:schemeClr val="bg1"/>
                </a:solidFill>
              </a:rPr>
              <a:t>. (2021). </a:t>
            </a:r>
            <a:r>
              <a:rPr lang="en-US" sz="1800" dirty="0"/>
              <a:t>https://</a:t>
            </a:r>
            <a:r>
              <a:rPr lang="en-US" sz="1800" dirty="0" err="1"/>
              <a:t>junior.scholastic.com</a:t>
            </a:r>
            <a:r>
              <a:rPr lang="en-US" sz="1800" dirty="0"/>
              <a:t>/issues/2018-19/010719/kids-at-</a:t>
            </a:r>
            <a:r>
              <a:rPr lang="en-US" sz="1800" dirty="0" err="1"/>
              <a:t>war.html</a:t>
            </a:r>
            <a:endParaRPr lang="de-DE" sz="1800" dirty="0">
              <a:solidFill>
                <a:schemeClr val="bg1"/>
              </a:solidFill>
            </a:endParaRPr>
          </a:p>
          <a:p>
            <a:r>
              <a:rPr lang="en-US" sz="1800" dirty="0" err="1">
                <a:solidFill>
                  <a:schemeClr val="bg1"/>
                </a:solidFill>
              </a:rPr>
              <a:t>Lutnick</a:t>
            </a:r>
            <a:r>
              <a:rPr lang="en-US" sz="1800" dirty="0">
                <a:solidFill>
                  <a:schemeClr val="bg1"/>
                </a:solidFill>
              </a:rPr>
              <a:t>, A.,  Harris, J., </a:t>
            </a:r>
            <a:r>
              <a:rPr lang="en-US" sz="1800" dirty="0" err="1">
                <a:solidFill>
                  <a:schemeClr val="bg1"/>
                </a:solidFill>
              </a:rPr>
              <a:t>Lorvick</a:t>
            </a:r>
            <a:r>
              <a:rPr lang="en-US" sz="1800" dirty="0">
                <a:solidFill>
                  <a:schemeClr val="bg1"/>
                </a:solidFill>
              </a:rPr>
              <a:t>, J., </a:t>
            </a:r>
            <a:r>
              <a:rPr lang="en-US" sz="1800" dirty="0" err="1">
                <a:solidFill>
                  <a:schemeClr val="bg1"/>
                </a:solidFill>
              </a:rPr>
              <a:t>Cheng,H</a:t>
            </a:r>
            <a:r>
              <a:rPr lang="en-US" sz="1800" dirty="0">
                <a:solidFill>
                  <a:schemeClr val="bg1"/>
                </a:solidFill>
              </a:rPr>
              <a:t>., Wenger, L. D., </a:t>
            </a:r>
            <a:r>
              <a:rPr lang="en-US" sz="1800" dirty="0" err="1">
                <a:solidFill>
                  <a:schemeClr val="bg1"/>
                </a:solidFill>
              </a:rPr>
              <a:t>Bourgois</a:t>
            </a:r>
            <a:r>
              <a:rPr lang="en-US" sz="1800" dirty="0">
                <a:solidFill>
                  <a:schemeClr val="bg1"/>
                </a:solidFill>
              </a:rPr>
              <a:t>, P., &amp; </a:t>
            </a:r>
            <a:r>
              <a:rPr lang="en-US" sz="1800" dirty="0" err="1">
                <a:solidFill>
                  <a:schemeClr val="bg1"/>
                </a:solidFill>
              </a:rPr>
              <a:t>Kral</a:t>
            </a:r>
            <a:r>
              <a:rPr lang="en-US" sz="1800" dirty="0">
                <a:solidFill>
                  <a:schemeClr val="bg1"/>
                </a:solidFill>
              </a:rPr>
              <a:t>, A. H. (2015). Examining the Associations Between Sex Trade Involvement, Rape, and Symptomatology of Sexual Abuse Trauma </a:t>
            </a:r>
            <a:r>
              <a:rPr lang="en-US" sz="1800" i="1" dirty="0">
                <a:solidFill>
                  <a:schemeClr val="bg1"/>
                </a:solidFill>
              </a:rPr>
              <a:t>Journal of Interpersonal Violence, 30((</a:t>
            </a:r>
            <a:r>
              <a:rPr lang="en-US" sz="1800" dirty="0">
                <a:solidFill>
                  <a:schemeClr val="bg1"/>
                </a:solidFill>
              </a:rPr>
              <a:t>11) 1847–1863. DOI: 10.1177/0886260514549051</a:t>
            </a:r>
            <a:endParaRPr lang="de-DE" sz="18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2232441703"/>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REFERENCES</a:t>
            </a:r>
          </a:p>
        </p:txBody>
      </p:sp>
      <p:sp>
        <p:nvSpPr>
          <p:cNvPr id="3" name="Content Placeholder 2"/>
          <p:cNvSpPr>
            <a:spLocks noGrp="1"/>
          </p:cNvSpPr>
          <p:nvPr>
            <p:ph idx="1"/>
          </p:nvPr>
        </p:nvSpPr>
        <p:spPr>
          <a:xfrm>
            <a:off x="300762" y="462455"/>
            <a:ext cx="8521590" cy="6306207"/>
          </a:xfrm>
        </p:spPr>
        <p:txBody>
          <a:bodyPr>
            <a:noAutofit/>
          </a:bodyPr>
          <a:lstStyle/>
          <a:p>
            <a:endParaRPr lang="en-US" dirty="0">
              <a:solidFill>
                <a:srgbClr val="000000"/>
              </a:solidFill>
              <a:ea typeface="Arial"/>
              <a:cs typeface="Arial"/>
            </a:endParaRPr>
          </a:p>
          <a:p>
            <a:r>
              <a:rPr lang="en-US" dirty="0">
                <a:solidFill>
                  <a:srgbClr val="000000"/>
                </a:solidFill>
                <a:ea typeface="Arial"/>
                <a:cs typeface="Arial"/>
              </a:rPr>
              <a:t>Macy, R. J. &amp; Johns, N. (2011). Aftercare services for international sex trafficking survivors: informing US service and program development in an emerging practice area. </a:t>
            </a:r>
            <a:r>
              <a:rPr lang="en-US" i="1" dirty="0">
                <a:solidFill>
                  <a:srgbClr val="000000"/>
                </a:solidFill>
                <a:ea typeface="Arial"/>
                <a:cs typeface="Arial"/>
              </a:rPr>
              <a:t>Trauma, Violence, &amp; Abuse, 12</a:t>
            </a:r>
            <a:r>
              <a:rPr lang="en-US" dirty="0">
                <a:solidFill>
                  <a:srgbClr val="000000"/>
                </a:solidFill>
                <a:ea typeface="Arial"/>
                <a:cs typeface="Arial"/>
              </a:rPr>
              <a:t>(2), 87-98. </a:t>
            </a:r>
            <a:r>
              <a:rPr lang="en-US" dirty="0" err="1">
                <a:solidFill>
                  <a:srgbClr val="000000"/>
                </a:solidFill>
                <a:ea typeface="Arial"/>
                <a:cs typeface="Arial"/>
              </a:rPr>
              <a:t>doi</a:t>
            </a:r>
            <a:r>
              <a:rPr lang="en-US" dirty="0">
                <a:solidFill>
                  <a:srgbClr val="000000"/>
                </a:solidFill>
                <a:ea typeface="Arial"/>
                <a:cs typeface="Arial"/>
              </a:rPr>
              <a:t>: 10.1177/1524838010390709</a:t>
            </a:r>
          </a:p>
          <a:p>
            <a:r>
              <a:rPr lang="en-US" dirty="0">
                <a:solidFill>
                  <a:srgbClr val="000000"/>
                </a:solidFill>
                <a:ea typeface="Arial"/>
                <a:cs typeface="Arial"/>
              </a:rPr>
              <a:t>Mariano, M, (2019). The role of occupational therapy for survivors of human trafficking, Capstone. Retrieved from </a:t>
            </a:r>
            <a:r>
              <a:rPr lang="en-US" dirty="0">
                <a:hlinkClick r:id="rId2">
                  <a:extLst>
                    <a:ext uri="{A12FA001-AC4F-418D-AE19-62706E023703}">
                      <ahyp:hlinkClr xmlns:ahyp="http://schemas.microsoft.com/office/drawing/2018/hyperlinkcolor" val="tx"/>
                    </a:ext>
                  </a:extLst>
                </a:hlinkClick>
              </a:rPr>
              <a:t>https://soar.usa.edu/cgi/viewcontent.cgi?article=1016&amp;context=capstones</a:t>
            </a:r>
            <a:endParaRPr lang="en-US" dirty="0">
              <a:ea typeface="Arial"/>
              <a:cs typeface="Arial"/>
            </a:endParaRPr>
          </a:p>
          <a:p>
            <a:r>
              <a:rPr lang="en-US" dirty="0"/>
              <a:t>Martin, E. (2015). "Trauma-informed programming: Occupation-based groups for adolescent sex trafficking survivors." Entry level OTD capstone, Paper 4. Pacific University, Hillsboro, OR. Retrieved from http://</a:t>
            </a:r>
            <a:r>
              <a:rPr lang="en-US" dirty="0" err="1"/>
              <a:t>commons.pacificu.edu</a:t>
            </a:r>
            <a:r>
              <a:rPr lang="en-US" dirty="0"/>
              <a:t>/</a:t>
            </a:r>
            <a:r>
              <a:rPr lang="en-US" dirty="0" err="1"/>
              <a:t>cgi</a:t>
            </a:r>
            <a:r>
              <a:rPr lang="en-US" dirty="0"/>
              <a:t>/</a:t>
            </a:r>
            <a:r>
              <a:rPr lang="en-US" dirty="0" err="1"/>
              <a:t>viewcontent.cgi?article</a:t>
            </a:r>
            <a:r>
              <a:rPr lang="en-US" dirty="0"/>
              <a:t>=1012&amp;context=</a:t>
            </a:r>
            <a:r>
              <a:rPr lang="en-US" dirty="0" err="1"/>
              <a:t>otde</a:t>
            </a:r>
            <a:endParaRPr lang="en-US" dirty="0">
              <a:solidFill>
                <a:srgbClr val="000000"/>
              </a:solidFill>
              <a:ea typeface="Arial"/>
              <a:cs typeface="Arial"/>
            </a:endParaRPr>
          </a:p>
          <a:p>
            <a:r>
              <a:rPr lang="en-US" dirty="0"/>
              <a:t>Martinez, O., &amp; Kelle, G. (2013). Sex trafficking of LGBT individuals: A call for service provision, research, and action. </a:t>
            </a:r>
            <a:r>
              <a:rPr lang="en-US" i="1" dirty="0"/>
              <a:t>International Law News, 42</a:t>
            </a:r>
            <a:r>
              <a:rPr lang="en-US" dirty="0"/>
              <a:t>(4), 1-6. </a:t>
            </a:r>
            <a:endParaRPr lang="en-US" dirty="0">
              <a:solidFill>
                <a:srgbClr val="000000"/>
              </a:solidFill>
              <a:ea typeface="Arial"/>
              <a:cs typeface="Arial"/>
            </a:endParaRPr>
          </a:p>
          <a:p>
            <a:r>
              <a:rPr lang="en-US" dirty="0"/>
              <a:t>Moll, S. E., </a:t>
            </a:r>
            <a:r>
              <a:rPr lang="en-US" dirty="0" err="1"/>
              <a:t>Gewurtz</a:t>
            </a:r>
            <a:r>
              <a:rPr lang="en-US" dirty="0"/>
              <a:t>, R. E., Krupa, T. M., Law, M. C., Lariviere, N., &amp; Levasseur, M. (2014). "Do-Live-Well": A Canadian framework for promoting occupation, health, and well-being. </a:t>
            </a:r>
            <a:r>
              <a:rPr lang="en-US" i="1" dirty="0"/>
              <a:t>Canadian Journal of Occupational Therapy, 82</a:t>
            </a:r>
            <a:r>
              <a:rPr lang="en-US" dirty="0"/>
              <a:t>(1), 9-23. doi:10.1177/000841741454598 </a:t>
            </a:r>
          </a:p>
          <a:p>
            <a:r>
              <a:rPr lang="en-US" dirty="0">
                <a:solidFill>
                  <a:srgbClr val="000000"/>
                </a:solidFill>
                <a:ea typeface="Arial"/>
                <a:cs typeface="Arial"/>
              </a:rPr>
              <a:t>Moore, </a:t>
            </a:r>
            <a:r>
              <a:rPr lang="en-US" dirty="0" err="1">
                <a:solidFill>
                  <a:srgbClr val="000000"/>
                </a:solidFill>
                <a:ea typeface="Arial"/>
                <a:cs typeface="Arial"/>
              </a:rPr>
              <a:t>A.E..ed</a:t>
            </a:r>
            <a:r>
              <a:rPr lang="en-US" dirty="0">
                <a:solidFill>
                  <a:srgbClr val="000000"/>
                </a:solidFill>
                <a:ea typeface="Arial"/>
                <a:cs typeface="Arial"/>
              </a:rPr>
              <a:t>. &amp; </a:t>
            </a:r>
            <a:r>
              <a:rPr lang="en-US" dirty="0" err="1">
                <a:solidFill>
                  <a:srgbClr val="000000"/>
                </a:solidFill>
                <a:ea typeface="Arial"/>
                <a:cs typeface="Arial"/>
              </a:rPr>
              <a:t>Ladydrawers</a:t>
            </a:r>
            <a:r>
              <a:rPr lang="en-US" dirty="0">
                <a:solidFill>
                  <a:srgbClr val="000000"/>
                </a:solidFill>
                <a:ea typeface="Arial"/>
                <a:cs typeface="Arial"/>
              </a:rPr>
              <a:t>, illustrators.  (2016). Threadbare: Clothes, sex, and trafficking.  Portland OR:  Microcosm Publishing.</a:t>
            </a:r>
          </a:p>
          <a:p>
            <a:r>
              <a:rPr lang="en-US" dirty="0"/>
              <a:t>Muraya. D.N. &amp; Fry, D. (2015).  Aftercare services for child victims of sex trafficking: A systematic review of policy and practice, </a:t>
            </a:r>
            <a:r>
              <a:rPr lang="en-US" i="1" dirty="0"/>
              <a:t>Trauma Violence Abuse.</a:t>
            </a:r>
            <a:r>
              <a:rPr lang="en-US" dirty="0"/>
              <a:t> </a:t>
            </a:r>
            <a:r>
              <a:rPr lang="en-US" dirty="0" err="1"/>
              <a:t>doi</a:t>
            </a:r>
            <a:r>
              <a:rPr lang="en-US" dirty="0"/>
              <a:t>: 10.1177/1524838015584356</a:t>
            </a:r>
          </a:p>
          <a:p>
            <a:r>
              <a:rPr lang="en-US" dirty="0"/>
              <a:t>Pert.  (n.d.). Retrieved from </a:t>
            </a:r>
            <a:r>
              <a:rPr lang="en-US" dirty="0">
                <a:hlinkClick r:id="rId3">
                  <a:extLst>
                    <a:ext uri="{A12FA001-AC4F-418D-AE19-62706E023703}">
                      <ahyp:hlinkClr xmlns:ahyp="http://schemas.microsoft.com/office/drawing/2018/hyperlinkcolor" val="tx"/>
                    </a:ext>
                  </a:extLst>
                </a:hlinkClick>
              </a:rPr>
              <a:t>http://candacepert.com/</a:t>
            </a:r>
            <a:endParaRPr lang="en-US" dirty="0"/>
          </a:p>
          <a:p>
            <a:r>
              <a:rPr lang="en-US" dirty="0"/>
              <a:t>Peters, S. (2022). </a:t>
            </a:r>
            <a:r>
              <a:rPr lang="en-US" dirty="0">
                <a:hlinkClick r:id="rId4">
                  <a:extLst>
                    <a:ext uri="{A12FA001-AC4F-418D-AE19-62706E023703}">
                      <ahyp:hlinkClr xmlns:ahyp="http://schemas.microsoft.com/office/drawing/2018/hyperlinkcolor" val="tx"/>
                    </a:ext>
                  </a:extLst>
                </a:hlinkClick>
              </a:rPr>
              <a:t>https://www.utoledo.edu/hhs/ot/2022-scholarly-projects-capstones.html.  and</a:t>
            </a:r>
            <a:r>
              <a:rPr lang="en-US" dirty="0"/>
              <a:t>  https://echo360.org/media/b3260f1c-bdd3-464a-9262-be1630a32836/public</a:t>
            </a:r>
          </a:p>
          <a:p>
            <a:endParaRPr lang="en-US" dirty="0"/>
          </a:p>
          <a:p>
            <a:endParaRPr lang="en-US" dirty="0">
              <a:solidFill>
                <a:srgbClr val="000000"/>
              </a:solidFill>
              <a:ea typeface="Arial"/>
              <a:cs typeface="Arial"/>
            </a:endParaRPr>
          </a:p>
          <a:p>
            <a:br>
              <a:rPr lang="en-US" dirty="0"/>
            </a:br>
            <a:endParaRPr lang="en-US" dirty="0"/>
          </a:p>
        </p:txBody>
      </p:sp>
    </p:spTree>
    <p:extLst>
      <p:ext uri="{BB962C8B-B14F-4D97-AF65-F5344CB8AC3E}">
        <p14:creationId xmlns:p14="http://schemas.microsoft.com/office/powerpoint/2010/main" val="130791498"/>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REFERENCES</a:t>
            </a:r>
          </a:p>
        </p:txBody>
      </p:sp>
      <p:sp>
        <p:nvSpPr>
          <p:cNvPr id="3" name="Content Placeholder 2"/>
          <p:cNvSpPr>
            <a:spLocks noGrp="1"/>
          </p:cNvSpPr>
          <p:nvPr>
            <p:ph idx="1"/>
          </p:nvPr>
        </p:nvSpPr>
        <p:spPr>
          <a:xfrm>
            <a:off x="448373" y="864235"/>
            <a:ext cx="8521590" cy="5993765"/>
          </a:xfrm>
        </p:spPr>
        <p:txBody>
          <a:bodyPr>
            <a:normAutofit fontScale="77500" lnSpcReduction="20000"/>
          </a:bodyPr>
          <a:lstStyle/>
          <a:p>
            <a:r>
              <a:rPr lang="en-US" sz="2400" dirty="0" err="1"/>
              <a:t>Phongphisutbubpa</a:t>
            </a:r>
            <a:r>
              <a:rPr lang="en-US" sz="2400" dirty="0"/>
              <a:t>, P. (2007). A "new life" for trafficked victims through protection and occupational development. (Master’s thesis). </a:t>
            </a:r>
            <a:r>
              <a:rPr lang="en-US" sz="2400" dirty="0" err="1"/>
              <a:t>Lunds</a:t>
            </a:r>
            <a:r>
              <a:rPr lang="en-US" sz="2400" dirty="0"/>
              <a:t> </a:t>
            </a:r>
            <a:r>
              <a:rPr lang="en-US" sz="2400" dirty="0" err="1"/>
              <a:t>Universitet</a:t>
            </a:r>
            <a:r>
              <a:rPr lang="en-US" sz="2400" dirty="0"/>
              <a:t>, Centre for East and South-East Asian Studies. Retrieved from http://</a:t>
            </a:r>
            <a:r>
              <a:rPr lang="en-US" sz="2400" dirty="0" err="1"/>
              <a:t>www.essays.se</a:t>
            </a:r>
            <a:r>
              <a:rPr lang="en-US" sz="2400" dirty="0"/>
              <a:t>/essay/d6794107ed</a:t>
            </a:r>
          </a:p>
          <a:p>
            <a:r>
              <a:rPr lang="en-US" sz="2300" dirty="0"/>
              <a:t>Ratcliff, E., Farnworth, L., &amp; Lentin, P. (2011). Journey to wholeness: The experience of engaging in physical occupation for women survivors of childhood abuse. </a:t>
            </a:r>
            <a:r>
              <a:rPr lang="en-US" sz="2300" i="1" dirty="0"/>
              <a:t>Journal of Occupational Science, 9</a:t>
            </a:r>
            <a:r>
              <a:rPr lang="en-US" sz="2300" dirty="0"/>
              <a:t>(2), 65-71.</a:t>
            </a:r>
            <a:r>
              <a:rPr lang="en-US" sz="2300" i="1" dirty="0"/>
              <a:t> </a:t>
            </a:r>
            <a:r>
              <a:rPr lang="en-US" sz="2300" dirty="0" err="1"/>
              <a:t>doi</a:t>
            </a:r>
            <a:r>
              <a:rPr lang="en-US" sz="2300" dirty="0"/>
              <a:t>: 10.1080/14427591.2002.9686494</a:t>
            </a:r>
          </a:p>
          <a:p>
            <a:r>
              <a:rPr lang="en-US" sz="2300" dirty="0"/>
              <a:t>SAMHSA. (n.d.).Trauma-informed approach  and trauma-specific interventions.  </a:t>
            </a:r>
            <a:r>
              <a:rPr lang="en-US" sz="2300" dirty="0">
                <a:hlinkClick r:id="rId2">
                  <a:extLst>
                    <a:ext uri="{A12FA001-AC4F-418D-AE19-62706E023703}">
                      <ahyp:hlinkClr xmlns:ahyp="http://schemas.microsoft.com/office/drawing/2018/hyperlinkcolor" val="tx"/>
                    </a:ext>
                  </a:extLst>
                </a:hlinkClick>
              </a:rPr>
              <a:t>http://www.samhsa.gov/trauma|default_collection|Newsletter</a:t>
            </a:r>
            <a:r>
              <a:rPr lang="en-US" sz="2300" dirty="0"/>
              <a:t>.</a:t>
            </a:r>
          </a:p>
          <a:p>
            <a:r>
              <a:rPr lang="en-US" sz="2400" dirty="0"/>
              <a:t> Roe-</a:t>
            </a:r>
            <a:r>
              <a:rPr lang="en-US" sz="2400" dirty="0" err="1"/>
              <a:t>Sepowitz</a:t>
            </a:r>
            <a:r>
              <a:rPr lang="en-US" sz="2400" dirty="0"/>
              <a:t>, D., Bracy, K. &amp;  </a:t>
            </a:r>
            <a:r>
              <a:rPr lang="en-US" sz="2400" dirty="0" err="1"/>
              <a:t>Lul</a:t>
            </a:r>
            <a:r>
              <a:rPr lang="en-US" sz="2400" dirty="0"/>
              <a:t>, B. (2018). Retrieved from https://</a:t>
            </a:r>
            <a:r>
              <a:rPr lang="en-US" sz="2400" dirty="0" err="1"/>
              <a:t>socialwork.asu.edu</a:t>
            </a:r>
            <a:r>
              <a:rPr lang="en-US" sz="2400" dirty="0"/>
              <a:t>/sites/default/files/stir/v9_national_labor_trafficking_study.pdf</a:t>
            </a:r>
            <a:endParaRPr lang="en-US" sz="2300" dirty="0"/>
          </a:p>
          <a:p>
            <a:r>
              <a:rPr lang="en-US" sz="2300" dirty="0"/>
              <a:t>Shigekane, R. (2007). Rehabilitation and community integration of trafficking survivors in the United States. </a:t>
            </a:r>
            <a:r>
              <a:rPr lang="en-US" sz="2300" i="1" dirty="0"/>
              <a:t>Human Rights Quarterly, 29</a:t>
            </a:r>
            <a:r>
              <a:rPr lang="en-US" sz="2300" dirty="0"/>
              <a:t>(1), 112-126.</a:t>
            </a:r>
            <a:endParaRPr lang="en-US" sz="2300" dirty="0">
              <a:solidFill>
                <a:srgbClr val="000000"/>
              </a:solidFill>
              <a:ea typeface="Arial"/>
              <a:cs typeface="Arial"/>
            </a:endParaRPr>
          </a:p>
          <a:p>
            <a:r>
              <a:rPr lang="en-US" sz="2300" dirty="0"/>
              <a:t>Snider, J. (2012, May).</a:t>
            </a:r>
            <a:r>
              <a:rPr lang="en-US" sz="2300" i="1" dirty="0"/>
              <a:t> Facilitating rest for victims of sex trafficking at Genesis Project Safe House </a:t>
            </a:r>
            <a:r>
              <a:rPr lang="en-US" sz="2300" dirty="0"/>
              <a:t>(Master’s thesis). University of Puget Sound, WA, Department of Occupational  Therapy.</a:t>
            </a:r>
          </a:p>
          <a:p>
            <a:r>
              <a:rPr lang="en-US" sz="2300" dirty="0"/>
              <a:t>Thompson, T. (2017). Community living integration club for women in recovery from sex trafficking. Capstone. Nova Southeastern University, Fort Lauderdale, FL. Retrieved from </a:t>
            </a:r>
            <a:r>
              <a:rPr lang="en-US" sz="2300" dirty="0" err="1"/>
              <a:t>NSUWorks</a:t>
            </a:r>
            <a:r>
              <a:rPr lang="en-US" sz="2300" dirty="0"/>
              <a:t>, College of Health Care Sciences – Occupational Therapy Department. (47). http://</a:t>
            </a:r>
            <a:r>
              <a:rPr lang="en-US" sz="2300" dirty="0" err="1"/>
              <a:t>nsuworks.nova.edu</a:t>
            </a:r>
            <a:r>
              <a:rPr lang="en-US" sz="2300" dirty="0"/>
              <a:t>/</a:t>
            </a:r>
            <a:r>
              <a:rPr lang="en-US" sz="2300" dirty="0" err="1"/>
              <a:t>hpd_ot_student_dissertations</a:t>
            </a:r>
            <a:r>
              <a:rPr lang="en-US" sz="2300" dirty="0"/>
              <a:t>/47 </a:t>
            </a:r>
          </a:p>
          <a:p>
            <a:r>
              <a:rPr lang="en-US" sz="2300" dirty="0">
                <a:hlinkClick r:id="rId3">
                  <a:extLst>
                    <a:ext uri="{A12FA001-AC4F-418D-AE19-62706E023703}">
                      <ahyp:hlinkClr xmlns:ahyp="http://schemas.microsoft.com/office/drawing/2018/hyperlinkcolor" val="tx"/>
                    </a:ext>
                  </a:extLst>
                </a:hlinkClick>
              </a:rPr>
              <a:t>Thompson, https://www.aota.org/~/media/Corporate/Files/Publications/CE-Articles/CEA_January_2020.pdf</a:t>
            </a:r>
            <a:r>
              <a:rPr lang="en-US" sz="2300" dirty="0"/>
              <a:t>. </a:t>
            </a:r>
          </a:p>
          <a:p>
            <a:endParaRPr lang="en-US" dirty="0"/>
          </a:p>
        </p:txBody>
      </p:sp>
    </p:spTree>
    <p:extLst>
      <p:ext uri="{BB962C8B-B14F-4D97-AF65-F5344CB8AC3E}">
        <p14:creationId xmlns:p14="http://schemas.microsoft.com/office/powerpoint/2010/main" val="3473002323"/>
      </p:ext>
    </p:extLst>
  </p:cSld>
  <p:clrMapOvr>
    <a:masterClrMapping/>
  </p:clrMapOvr>
  <p:transition spd="slow">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92140"/>
            <a:ext cx="7520940" cy="548640"/>
          </a:xfrm>
        </p:spPr>
        <p:txBody>
          <a:bodyPr/>
          <a:lstStyle/>
          <a:p>
            <a:pPr algn="ctr"/>
            <a:r>
              <a:rPr lang="en-US" b="1" dirty="0"/>
              <a:t>REFERENCES</a:t>
            </a:r>
          </a:p>
        </p:txBody>
      </p:sp>
      <p:sp>
        <p:nvSpPr>
          <p:cNvPr id="3" name="Content Placeholder 2"/>
          <p:cNvSpPr>
            <a:spLocks noGrp="1"/>
          </p:cNvSpPr>
          <p:nvPr>
            <p:ph idx="1"/>
          </p:nvPr>
        </p:nvSpPr>
        <p:spPr>
          <a:xfrm>
            <a:off x="311205" y="640080"/>
            <a:ext cx="8521590" cy="6217920"/>
          </a:xfrm>
        </p:spPr>
        <p:txBody>
          <a:bodyPr>
            <a:noAutofit/>
          </a:bodyPr>
          <a:lstStyle/>
          <a:p>
            <a:pPr>
              <a:spcBef>
                <a:spcPts val="0"/>
              </a:spcBef>
            </a:pPr>
            <a:r>
              <a:rPr lang="en-US" dirty="0">
                <a:solidFill>
                  <a:schemeClr val="bg1"/>
                </a:solidFill>
              </a:rPr>
              <a:t>Together Freedom. (2021). </a:t>
            </a:r>
            <a:r>
              <a:rPr lang="en-US" dirty="0">
                <a:hlinkClick r:id="rId2">
                  <a:extLst>
                    <a:ext uri="{A12FA001-AC4F-418D-AE19-62706E023703}">
                      <ahyp:hlinkClr xmlns:ahyp="http://schemas.microsoft.com/office/drawing/2018/hyperlinkcolor" val="tx"/>
                    </a:ext>
                  </a:extLst>
                </a:hlinkClick>
              </a:rPr>
              <a:t>https://togetherfreedom.org/trafficking-facts-statistics/?gclid=EAIaIQobChMImt7Gt_G48gIVDszICh0t9waaEAAYAiAAEgIYG_D_BwE</a:t>
            </a:r>
            <a:endParaRPr lang="en-US" dirty="0"/>
          </a:p>
          <a:p>
            <a:pPr>
              <a:spcBef>
                <a:spcPts val="0"/>
              </a:spcBef>
            </a:pPr>
            <a:r>
              <a:rPr lang="en-US" dirty="0">
                <a:solidFill>
                  <a:schemeClr val="bg1"/>
                </a:solidFill>
              </a:rPr>
              <a:t>Trickett, P.K., Noll, J.G., &amp; Putnam, F.W. 2011. The impact of sexual abuse on female development: Lessons from a multigenerational, longitudinal research study. </a:t>
            </a:r>
            <a:r>
              <a:rPr lang="en-US" i="1" dirty="0">
                <a:solidFill>
                  <a:schemeClr val="bg1"/>
                </a:solidFill>
              </a:rPr>
              <a:t>Developmental Psychopathology, 23(</a:t>
            </a:r>
            <a:r>
              <a:rPr lang="en-US" dirty="0">
                <a:solidFill>
                  <a:schemeClr val="bg1"/>
                </a:solidFill>
              </a:rPr>
              <a:t>2), 453-476.  </a:t>
            </a:r>
            <a:r>
              <a:rPr lang="en-US" dirty="0" err="1">
                <a:solidFill>
                  <a:schemeClr val="bg1"/>
                </a:solidFill>
              </a:rPr>
              <a:t>doi</a:t>
            </a:r>
            <a:r>
              <a:rPr lang="en-US" dirty="0">
                <a:solidFill>
                  <a:schemeClr val="bg1"/>
                </a:solidFill>
              </a:rPr>
              <a:t>: 10.1017/s09545794110000174</a:t>
            </a:r>
          </a:p>
          <a:p>
            <a:pPr>
              <a:spcBef>
                <a:spcPts val="0"/>
              </a:spcBef>
            </a:pPr>
            <a:r>
              <a:rPr lang="en-US" dirty="0">
                <a:solidFill>
                  <a:schemeClr val="bg1"/>
                </a:solidFill>
              </a:rPr>
              <a:t>United Nations. (2020). UN chronicle. Retrieved from </a:t>
            </a:r>
            <a:r>
              <a:rPr lang="en-US" dirty="0">
                <a:solidFill>
                  <a:schemeClr val="bg1"/>
                </a:solidFill>
                <a:hlinkClick r:id="rId3">
                  <a:extLst>
                    <a:ext uri="{A12FA001-AC4F-418D-AE19-62706E023703}">
                      <ahyp:hlinkClr xmlns:ahyp="http://schemas.microsoft.com/office/drawing/2018/hyperlinkcolor" val="tx"/>
                    </a:ext>
                  </a:extLst>
                </a:hlinkClick>
              </a:rPr>
              <a:t>https://www.un.org/en/chronicle/article/prevention-prosection-and-protection-human-trafficking</a:t>
            </a:r>
            <a:endParaRPr lang="en-US" dirty="0">
              <a:solidFill>
                <a:schemeClr val="bg1"/>
              </a:solidFill>
            </a:endParaRPr>
          </a:p>
          <a:p>
            <a:pPr>
              <a:spcBef>
                <a:spcPts val="0"/>
              </a:spcBef>
            </a:pPr>
            <a:r>
              <a:rPr lang="en-US" dirty="0">
                <a:solidFill>
                  <a:schemeClr val="bg1"/>
                </a:solidFill>
              </a:rPr>
              <a:t>United Nations Office of High Commission on Human Rights. (n.d.). Protocol to prevent, suppress and punish trafficking in persons. Retrieved from http://</a:t>
            </a:r>
            <a:r>
              <a:rPr lang="en-US" dirty="0" err="1">
                <a:solidFill>
                  <a:schemeClr val="bg1"/>
                </a:solidFill>
              </a:rPr>
              <a:t>www.ohchr.org</a:t>
            </a:r>
            <a:r>
              <a:rPr lang="en-US" dirty="0">
                <a:solidFill>
                  <a:schemeClr val="bg1"/>
                </a:solidFill>
              </a:rPr>
              <a:t>/EN/</a:t>
            </a:r>
            <a:r>
              <a:rPr lang="en-US" dirty="0" err="1">
                <a:solidFill>
                  <a:schemeClr val="bg1"/>
                </a:solidFill>
              </a:rPr>
              <a:t>ProfessionalInterest</a:t>
            </a:r>
            <a:r>
              <a:rPr lang="en-US" dirty="0">
                <a:solidFill>
                  <a:schemeClr val="bg1"/>
                </a:solidFill>
              </a:rPr>
              <a:t>/Pages/</a:t>
            </a:r>
            <a:r>
              <a:rPr lang="en-US" dirty="0" err="1">
                <a:solidFill>
                  <a:schemeClr val="bg1"/>
                </a:solidFill>
              </a:rPr>
              <a:t>ProtocolTraffickingInPersons.aspx</a:t>
            </a:r>
            <a:endParaRPr lang="en-US" dirty="0">
              <a:solidFill>
                <a:schemeClr val="bg1"/>
              </a:solidFill>
            </a:endParaRPr>
          </a:p>
          <a:p>
            <a:pPr>
              <a:spcBef>
                <a:spcPts val="0"/>
              </a:spcBef>
            </a:pPr>
            <a:r>
              <a:rPr lang="en-US" dirty="0">
                <a:solidFill>
                  <a:schemeClr val="bg1"/>
                </a:solidFill>
              </a:rPr>
              <a:t>United Nations Office on Drugs and Crime. (2020). UNDOC on trafficking </a:t>
            </a:r>
            <a:r>
              <a:rPr lang="en-US" dirty="0" err="1">
                <a:solidFill>
                  <a:schemeClr val="bg1"/>
                </a:solidFill>
              </a:rPr>
              <a:t>og</a:t>
            </a:r>
            <a:r>
              <a:rPr lang="en-US" dirty="0">
                <a:solidFill>
                  <a:schemeClr val="bg1"/>
                </a:solidFill>
              </a:rPr>
              <a:t> person and migrant smuggling. </a:t>
            </a:r>
            <a:r>
              <a:rPr lang="en-US" dirty="0">
                <a:solidFill>
                  <a:schemeClr val="bg1"/>
                </a:solidFill>
                <a:hlinkClick r:id="rId4">
                  <a:extLst>
                    <a:ext uri="{A12FA001-AC4F-418D-AE19-62706E023703}">
                      <ahyp:hlinkClr xmlns:ahyp="http://schemas.microsoft.com/office/drawing/2018/hyperlinkcolor" val="tx"/>
                    </a:ext>
                  </a:extLst>
                </a:hlinkClick>
              </a:rPr>
              <a:t>R</a:t>
            </a:r>
            <a:r>
              <a:rPr lang="en-US" dirty="0">
                <a:solidFill>
                  <a:schemeClr val="bg1"/>
                </a:solidFill>
              </a:rPr>
              <a:t>etrieved from </a:t>
            </a:r>
            <a:r>
              <a:rPr lang="en-US" dirty="0">
                <a:solidFill>
                  <a:schemeClr val="bg1"/>
                </a:solidFill>
                <a:hlinkClick r:id="rId4">
                  <a:extLst>
                    <a:ext uri="{A12FA001-AC4F-418D-AE19-62706E023703}">
                      <ahyp:hlinkClr xmlns:ahyp="http://schemas.microsoft.com/office/drawing/2018/hyperlinkcolor" val="tx"/>
                    </a:ext>
                  </a:extLst>
                </a:hlinkClick>
              </a:rPr>
              <a:t>https://www.unodc.org/unodc/human-trafficking/</a:t>
            </a:r>
            <a:endParaRPr lang="en-US" dirty="0">
              <a:solidFill>
                <a:schemeClr val="bg1"/>
              </a:solidFill>
            </a:endParaRPr>
          </a:p>
          <a:p>
            <a:pPr>
              <a:spcBef>
                <a:spcPts val="0"/>
              </a:spcBef>
            </a:pPr>
            <a:r>
              <a:rPr lang="en-US" dirty="0">
                <a:solidFill>
                  <a:schemeClr val="bg1"/>
                </a:solidFill>
              </a:rPr>
              <a:t>United Nations Office on Drugs and Crime. (2009). </a:t>
            </a:r>
            <a:r>
              <a:rPr lang="en-US" i="1" dirty="0">
                <a:solidFill>
                  <a:schemeClr val="bg1"/>
                </a:solidFill>
              </a:rPr>
              <a:t>Model law against trafficking in persons</a:t>
            </a:r>
            <a:r>
              <a:rPr lang="en-US" dirty="0">
                <a:solidFill>
                  <a:schemeClr val="bg1"/>
                </a:solidFill>
              </a:rPr>
              <a:t>. Vienna, Austria: United Nations Press.  Retrieved from </a:t>
            </a:r>
            <a:r>
              <a:rPr lang="en-US" dirty="0">
                <a:solidFill>
                  <a:schemeClr val="bg1"/>
                </a:solidFill>
                <a:hlinkClick r:id="rId5">
                  <a:extLst>
                    <a:ext uri="{A12FA001-AC4F-418D-AE19-62706E023703}">
                      <ahyp:hlinkClr xmlns:ahyp="http://schemas.microsoft.com/office/drawing/2018/hyperlinkcolor" val="tx"/>
                    </a:ext>
                  </a:extLst>
                </a:hlinkClick>
              </a:rPr>
              <a:t>https://www.unodc.org/documents/human-trafficking/Model_Law_against_TIP.pdf  ISBN</a:t>
            </a:r>
            <a:r>
              <a:rPr lang="en-US" dirty="0">
                <a:solidFill>
                  <a:schemeClr val="bg1"/>
                </a:solidFill>
              </a:rPr>
              <a:t>:978-92-1-133674-0.</a:t>
            </a:r>
          </a:p>
          <a:p>
            <a:pPr>
              <a:spcBef>
                <a:spcPts val="0"/>
              </a:spcBef>
            </a:pPr>
            <a:r>
              <a:rPr lang="en-US" dirty="0">
                <a:solidFill>
                  <a:schemeClr val="bg1"/>
                </a:solidFill>
              </a:rPr>
              <a:t>United Nations Office on Drugs and Crime. (2004). United Nations Convention Against Transnational Organized Crime and the Protocols Thereto. New York NY: United Nations Press. Retrieved from https://</a:t>
            </a:r>
            <a:r>
              <a:rPr lang="en-US" dirty="0" err="1">
                <a:solidFill>
                  <a:schemeClr val="bg1"/>
                </a:solidFill>
              </a:rPr>
              <a:t>www.unodc.org</a:t>
            </a:r>
            <a:r>
              <a:rPr lang="en-US" dirty="0">
                <a:solidFill>
                  <a:schemeClr val="bg1"/>
                </a:solidFill>
              </a:rPr>
              <a:t>/documents/treaties/UNTOC/Publications/TOC%20Convention/</a:t>
            </a:r>
            <a:r>
              <a:rPr lang="en-US" dirty="0" err="1">
                <a:solidFill>
                  <a:schemeClr val="bg1"/>
                </a:solidFill>
              </a:rPr>
              <a:t>TOCebook-e.pdf</a:t>
            </a:r>
            <a:endParaRPr lang="en-US" dirty="0">
              <a:solidFill>
                <a:schemeClr val="bg1"/>
              </a:solidFill>
            </a:endParaRPr>
          </a:p>
          <a:p>
            <a:pPr>
              <a:spcBef>
                <a:spcPts val="0"/>
              </a:spcBef>
            </a:pPr>
            <a:r>
              <a:rPr lang="en-US" dirty="0">
                <a:solidFill>
                  <a:schemeClr val="bg1"/>
                </a:solidFill>
              </a:rPr>
              <a:t>United Nations Office on Drugs and Crime. (</a:t>
            </a:r>
            <a:r>
              <a:rPr lang="en-US" dirty="0" err="1">
                <a:solidFill>
                  <a:schemeClr val="bg1"/>
                </a:solidFill>
              </a:rPr>
              <a:t>n.d.a</a:t>
            </a:r>
            <a:r>
              <a:rPr lang="en-US" dirty="0">
                <a:solidFill>
                  <a:schemeClr val="bg1"/>
                </a:solidFill>
              </a:rPr>
              <a:t>). United Nations Convention against Transnational Organized Crime and the Protocols Thereto Retrieved from https://</a:t>
            </a:r>
            <a:r>
              <a:rPr lang="en-US" dirty="0" err="1">
                <a:solidFill>
                  <a:schemeClr val="bg1"/>
                </a:solidFill>
              </a:rPr>
              <a:t>www.unodc.org</a:t>
            </a:r>
            <a:r>
              <a:rPr lang="en-US" dirty="0">
                <a:solidFill>
                  <a:schemeClr val="bg1"/>
                </a:solidFill>
              </a:rPr>
              <a:t>/</a:t>
            </a:r>
            <a:r>
              <a:rPr lang="en-US" dirty="0" err="1">
                <a:solidFill>
                  <a:schemeClr val="bg1"/>
                </a:solidFill>
              </a:rPr>
              <a:t>unodc</a:t>
            </a:r>
            <a:r>
              <a:rPr lang="en-US" dirty="0">
                <a:solidFill>
                  <a:schemeClr val="bg1"/>
                </a:solidFill>
              </a:rPr>
              <a:t>/</a:t>
            </a:r>
            <a:r>
              <a:rPr lang="en-US" dirty="0" err="1">
                <a:solidFill>
                  <a:schemeClr val="bg1"/>
                </a:solidFill>
              </a:rPr>
              <a:t>en</a:t>
            </a:r>
            <a:r>
              <a:rPr lang="en-US" dirty="0">
                <a:solidFill>
                  <a:schemeClr val="bg1"/>
                </a:solidFill>
              </a:rPr>
              <a:t>/treaties/CTOC/</a:t>
            </a:r>
            <a:r>
              <a:rPr lang="en-US" dirty="0" err="1">
                <a:solidFill>
                  <a:schemeClr val="bg1"/>
                </a:solidFill>
              </a:rPr>
              <a:t>index.html#Fulltext</a:t>
            </a:r>
            <a:endParaRPr lang="en-US" dirty="0">
              <a:solidFill>
                <a:schemeClr val="bg1"/>
              </a:solidFill>
            </a:endParaRPr>
          </a:p>
          <a:p>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890580692"/>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145841"/>
            <a:ext cx="7520940" cy="548640"/>
          </a:xfrm>
        </p:spPr>
        <p:txBody>
          <a:bodyPr/>
          <a:lstStyle/>
          <a:p>
            <a:pPr algn="ctr"/>
            <a:r>
              <a:rPr lang="en-US" b="1" dirty="0"/>
              <a:t>REFERENCES</a:t>
            </a:r>
          </a:p>
        </p:txBody>
      </p:sp>
      <p:sp>
        <p:nvSpPr>
          <p:cNvPr id="3" name="Content Placeholder 2"/>
          <p:cNvSpPr>
            <a:spLocks noGrp="1"/>
          </p:cNvSpPr>
          <p:nvPr>
            <p:ph idx="1"/>
          </p:nvPr>
        </p:nvSpPr>
        <p:spPr>
          <a:xfrm>
            <a:off x="311205" y="694481"/>
            <a:ext cx="8521590" cy="4732304"/>
          </a:xfrm>
        </p:spPr>
        <p:txBody>
          <a:bodyPr>
            <a:noAutofit/>
          </a:bodyPr>
          <a:lstStyle/>
          <a:p>
            <a:r>
              <a:rPr lang="en-US" dirty="0">
                <a:solidFill>
                  <a:schemeClr val="bg1"/>
                </a:solidFill>
              </a:rPr>
              <a:t>United Nations Office on Drugs and Crime. (n.d.b.). UNODC report on human trafficking exposes modern form of slavery. Retrieved from </a:t>
            </a:r>
            <a:r>
              <a:rPr lang="en-US" dirty="0">
                <a:hlinkClick r:id="rId2">
                  <a:extLst>
                    <a:ext uri="{A12FA001-AC4F-418D-AE19-62706E023703}">
                      <ahyp:hlinkClr xmlns:ahyp="http://schemas.microsoft.com/office/drawing/2018/hyperlinkcolor" val="tx"/>
                    </a:ext>
                  </a:extLst>
                </a:hlinkClick>
              </a:rPr>
              <a:t>http://www.undoc.org/unodc/en/human-trafficking/global-report-on-trafficking-in-persons.html</a:t>
            </a:r>
            <a:endParaRPr lang="en-US" dirty="0"/>
          </a:p>
          <a:p>
            <a:r>
              <a:rPr lang="en-US" dirty="0">
                <a:solidFill>
                  <a:schemeClr val="bg1"/>
                </a:solidFill>
              </a:rPr>
              <a:t>United Nations Office on Drugs and Crime. (2023). Human trafficking and Migrant Smuggling. </a:t>
            </a:r>
            <a:r>
              <a:rPr lang="en-US" dirty="0">
                <a:solidFill>
                  <a:schemeClr val="bg1"/>
                </a:solidFill>
                <a:hlinkClick r:id="rId3"/>
              </a:rPr>
              <a:t>https://www.unodc.org/unodc/human-trafficking/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US" sz="1800" dirty="0">
                <a:solidFill>
                  <a:srgbClr val="000000"/>
                </a:solidFill>
                <a:effectLst/>
                <a:latin typeface="Calibri" panose="020F0502020204030204" pitchFamily="34" charset="0"/>
                <a:ea typeface="Times New Roman" panose="02020603050405020304" pitchFamily="18" charset="0"/>
              </a:rPr>
              <a:t>van </a:t>
            </a:r>
            <a:r>
              <a:rPr lang="es-US" sz="1800" dirty="0" err="1">
                <a:solidFill>
                  <a:srgbClr val="000000"/>
                </a:solidFill>
                <a:effectLst/>
                <a:latin typeface="Calibri" panose="020F0502020204030204" pitchFamily="34" charset="0"/>
                <a:ea typeface="Times New Roman" panose="02020603050405020304" pitchFamily="18" charset="0"/>
              </a:rPr>
              <a:t>der</a:t>
            </a:r>
            <a:r>
              <a:rPr lang="es-US" sz="1800" dirty="0">
                <a:solidFill>
                  <a:srgbClr val="000000"/>
                </a:solidFill>
                <a:effectLst/>
                <a:latin typeface="Calibri" panose="020F0502020204030204" pitchFamily="34" charset="0"/>
                <a:ea typeface="Times New Roman" panose="02020603050405020304" pitchFamily="18" charset="0"/>
              </a:rPr>
              <a:t> </a:t>
            </a:r>
            <a:r>
              <a:rPr lang="es-US" sz="1800" dirty="0" err="1">
                <a:solidFill>
                  <a:srgbClr val="000000"/>
                </a:solidFill>
                <a:effectLst/>
                <a:latin typeface="Calibri" panose="020F0502020204030204" pitchFamily="34" charset="0"/>
                <a:ea typeface="Times New Roman" panose="02020603050405020304" pitchFamily="18" charset="0"/>
              </a:rPr>
              <a:t>kolk</a:t>
            </a:r>
            <a:r>
              <a:rPr lang="es-US" sz="1800" dirty="0">
                <a:solidFill>
                  <a:srgbClr val="000000"/>
                </a:solidFill>
                <a:effectLst/>
                <a:latin typeface="Calibri" panose="020F0502020204030204" pitchFamily="34" charset="0"/>
                <a:ea typeface="Times New Roman" panose="02020603050405020304" pitchFamily="18" charset="0"/>
              </a:rPr>
              <a:t>, B.A.(2014). </a:t>
            </a:r>
            <a:r>
              <a:rPr lang="en-US" sz="1800" i="1" dirty="0">
                <a:solidFill>
                  <a:srgbClr val="000000"/>
                </a:solidFill>
                <a:effectLst/>
                <a:latin typeface="Calibri" panose="020F0502020204030204" pitchFamily="34" charset="0"/>
                <a:ea typeface="Times New Roman" panose="02020603050405020304" pitchFamily="18" charset="0"/>
              </a:rPr>
              <a:t>The Body Keeps the Score</a:t>
            </a:r>
            <a:r>
              <a:rPr lang="en-US" sz="1800" dirty="0">
                <a:solidFill>
                  <a:srgbClr val="000000"/>
                </a:solidFill>
                <a:effectLst/>
                <a:latin typeface="Calibri" panose="020F0502020204030204" pitchFamily="34" charset="0"/>
                <a:ea typeface="Times New Roman" panose="02020603050405020304" pitchFamily="18" charset="0"/>
              </a:rPr>
              <a:t>. Penguin Publishing Group. </a:t>
            </a:r>
            <a:endParaRPr lang="en-US" dirty="0">
              <a:solidFill>
                <a:schemeClr val="bg1"/>
              </a:solidFill>
            </a:endParaRPr>
          </a:p>
          <a:p>
            <a:r>
              <a:rPr lang="en-US" dirty="0">
                <a:solidFill>
                  <a:schemeClr val="bg1"/>
                </a:solidFill>
              </a:rPr>
              <a:t>Vogel-</a:t>
            </a:r>
            <a:r>
              <a:rPr lang="en-US" dirty="0" err="1">
                <a:solidFill>
                  <a:schemeClr val="bg1"/>
                </a:solidFill>
              </a:rPr>
              <a:t>Scibilia</a:t>
            </a:r>
            <a:r>
              <a:rPr lang="en-US" dirty="0">
                <a:solidFill>
                  <a:schemeClr val="bg1"/>
                </a:solidFill>
              </a:rPr>
              <a:t>, S. E., McNulty, K. C., Baxter, B., Miller, S., Dine, M., &amp; </a:t>
            </a:r>
            <a:r>
              <a:rPr lang="en-US" dirty="0" err="1">
                <a:solidFill>
                  <a:schemeClr val="bg1"/>
                </a:solidFill>
              </a:rPr>
              <a:t>Frese</a:t>
            </a:r>
            <a:r>
              <a:rPr lang="en-US" dirty="0">
                <a:solidFill>
                  <a:schemeClr val="bg1"/>
                </a:solidFill>
              </a:rPr>
              <a:t>, F. J., 3rd. (2009). The recovery process utilizing Erikson's stages of human development. </a:t>
            </a:r>
            <a:r>
              <a:rPr lang="en-US" i="1" dirty="0">
                <a:solidFill>
                  <a:schemeClr val="bg1"/>
                </a:solidFill>
              </a:rPr>
              <a:t>Community Mental Health Journal, 45</a:t>
            </a:r>
            <a:r>
              <a:rPr lang="en-US" dirty="0">
                <a:solidFill>
                  <a:schemeClr val="bg1"/>
                </a:solidFill>
              </a:rPr>
              <a:t>(6), 405-414. doi:10.1007/s10597-009-9189-4</a:t>
            </a:r>
          </a:p>
          <a:p>
            <a:r>
              <a:rPr lang="en-US" dirty="0">
                <a:solidFill>
                  <a:schemeClr val="bg1"/>
                </a:solidFill>
              </a:rPr>
              <a:t>Warner, E., </a:t>
            </a:r>
            <a:r>
              <a:rPr lang="en-US" dirty="0" err="1">
                <a:solidFill>
                  <a:schemeClr val="bg1"/>
                </a:solidFill>
              </a:rPr>
              <a:t>Koomer</a:t>
            </a:r>
            <a:r>
              <a:rPr lang="en-US" dirty="0">
                <a:solidFill>
                  <a:schemeClr val="bg1"/>
                </a:solidFill>
              </a:rPr>
              <a:t>, J., Bryan, L. &amp; Cook. A. (2013). "Can the body change the score? Application of sensory modulation principles in the treatment of traumatized adolescents in residential settings." </a:t>
            </a:r>
            <a:r>
              <a:rPr lang="en-US" u="sng" dirty="0">
                <a:solidFill>
                  <a:schemeClr val="bg1"/>
                </a:solidFill>
              </a:rPr>
              <a:t>Journal of Family Violence</a:t>
            </a:r>
            <a:r>
              <a:rPr lang="en-US" dirty="0">
                <a:solidFill>
                  <a:schemeClr val="bg1"/>
                </a:solidFill>
              </a:rPr>
              <a:t>. Online 10 September 2013.  </a:t>
            </a:r>
            <a:r>
              <a:rPr lang="en-US" dirty="0" err="1">
                <a:solidFill>
                  <a:schemeClr val="bg1"/>
                </a:solidFill>
              </a:rPr>
              <a:t>doi</a:t>
            </a:r>
            <a:r>
              <a:rPr lang="en-US" dirty="0">
                <a:solidFill>
                  <a:schemeClr val="bg1"/>
                </a:solidFill>
              </a:rPr>
              <a:t>:</a:t>
            </a:r>
            <a:r>
              <a:rPr lang="mr-IN" dirty="0">
                <a:solidFill>
                  <a:schemeClr val="bg1"/>
                </a:solidFill>
              </a:rPr>
              <a:t> 10.1007/s10896-013-9535-8</a:t>
            </a:r>
            <a:r>
              <a:rPr lang="en-US" dirty="0">
                <a:solidFill>
                  <a:schemeClr val="bg1"/>
                </a:solidFill>
              </a:rPr>
              <a:t> </a:t>
            </a:r>
          </a:p>
          <a:p>
            <a:r>
              <a:rPr lang="en-US" dirty="0" err="1">
                <a:solidFill>
                  <a:schemeClr val="bg1"/>
                </a:solidFill>
              </a:rPr>
              <a:t>Weitzer</a:t>
            </a:r>
            <a:r>
              <a:rPr lang="en-US" dirty="0">
                <a:solidFill>
                  <a:schemeClr val="bg1"/>
                </a:solidFill>
              </a:rPr>
              <a:t>, R. (2014). New directions  in research on human trafficking. </a:t>
            </a:r>
            <a:r>
              <a:rPr lang="en-US" i="1" dirty="0">
                <a:solidFill>
                  <a:schemeClr val="bg1"/>
                </a:solidFill>
              </a:rPr>
              <a:t>ANNALS of the American Academy of Political and Social Science (AAPSS), (653</a:t>
            </a:r>
            <a:r>
              <a:rPr lang="en-US" dirty="0">
                <a:solidFill>
                  <a:schemeClr val="bg1"/>
                </a:solidFill>
              </a:rPr>
              <a:t>)1</a:t>
            </a:r>
            <a:r>
              <a:rPr lang="en-US" i="1" dirty="0">
                <a:solidFill>
                  <a:schemeClr val="bg1"/>
                </a:solidFill>
              </a:rPr>
              <a:t>, </a:t>
            </a:r>
            <a:r>
              <a:rPr lang="en-US" dirty="0">
                <a:solidFill>
                  <a:schemeClr val="bg1"/>
                </a:solidFill>
              </a:rPr>
              <a:t>6-24. </a:t>
            </a:r>
            <a:r>
              <a:rPr lang="en-US" dirty="0" err="1">
                <a:solidFill>
                  <a:schemeClr val="bg1"/>
                </a:solidFill>
              </a:rPr>
              <a:t>doi</a:t>
            </a:r>
            <a:r>
              <a:rPr lang="en-US" dirty="0">
                <a:solidFill>
                  <a:schemeClr val="bg1"/>
                </a:solidFill>
              </a:rPr>
              <a:t>: 10.1177/0002716214521562</a:t>
            </a:r>
          </a:p>
          <a:p>
            <a:r>
              <a:rPr lang="en-US" dirty="0">
                <a:solidFill>
                  <a:schemeClr val="bg1"/>
                </a:solidFill>
              </a:rPr>
              <a:t>World Federation of Occupational Therapists. (n.d.).  Fundamental beliefs. Retrieved from 	</a:t>
            </a:r>
            <a:r>
              <a:rPr lang="en-US" dirty="0">
                <a:solidFill>
                  <a:schemeClr val="bg1"/>
                </a:solidFill>
                <a:hlinkClick r:id="rId4">
                  <a:extLst>
                    <a:ext uri="{A12FA001-AC4F-418D-AE19-62706E023703}">
                      <ahyp:hlinkClr xmlns:ahyp="http://schemas.microsoft.com/office/drawing/2018/hyperlinkcolor" val="tx"/>
                    </a:ext>
                  </a:extLst>
                </a:hlinkClick>
              </a:rPr>
              <a:t>http://www.wfot.org/aboutus/fundamentalbeliefs.aspx</a:t>
            </a:r>
            <a:endParaRPr lang="en-US" dirty="0">
              <a:solidFill>
                <a:schemeClr val="bg1"/>
              </a:solidFill>
            </a:endParaRPr>
          </a:p>
          <a:p>
            <a:r>
              <a:rPr lang="en-US" dirty="0">
                <a:solidFill>
                  <a:schemeClr val="bg1"/>
                </a:solidFill>
              </a:rPr>
              <a:t>World Health Organization. (2020). </a:t>
            </a:r>
            <a:r>
              <a:rPr lang="en-US" i="1" dirty="0">
                <a:solidFill>
                  <a:schemeClr val="bg1"/>
                </a:solidFill>
              </a:rPr>
              <a:t>International classification of functioning, disability and health (ICF). </a:t>
            </a:r>
            <a:r>
              <a:rPr lang="en-US" dirty="0">
                <a:solidFill>
                  <a:schemeClr val="bg1"/>
                </a:solidFill>
              </a:rPr>
              <a:t>Retrieved from </a:t>
            </a:r>
            <a:r>
              <a:rPr lang="en-US" dirty="0">
                <a:solidFill>
                  <a:schemeClr val="bg1"/>
                </a:solidFill>
                <a:hlinkClick r:id="rId5">
                  <a:extLst>
                    <a:ext uri="{A12FA001-AC4F-418D-AE19-62706E023703}">
                      <ahyp:hlinkClr xmlns:ahyp="http://schemas.microsoft.com/office/drawing/2018/hyperlinkcolor" val="tx"/>
                    </a:ext>
                  </a:extLst>
                </a:hlinkClick>
              </a:rPr>
              <a:t>https://www.who.int/classifications/icf/en/</a:t>
            </a:r>
            <a:endParaRPr lang="en-US" dirty="0">
              <a:solidFill>
                <a:schemeClr val="bg1"/>
              </a:solidFill>
            </a:endParaRPr>
          </a:p>
          <a:p>
            <a:r>
              <a:rPr lang="en-US" dirty="0">
                <a:solidFill>
                  <a:schemeClr val="bg1"/>
                </a:solidFill>
              </a:rPr>
              <a:t>Zimmerman, C., Hossain, M., &amp; Watts, C. (2011). Human trafficking and health: A conceptual model to inform policy, intervention and research. </a:t>
            </a:r>
            <a:r>
              <a:rPr lang="en-US" i="1" dirty="0">
                <a:solidFill>
                  <a:schemeClr val="bg1"/>
                </a:solidFill>
              </a:rPr>
              <a:t>Social Science and Medicine, 73</a:t>
            </a:r>
            <a:r>
              <a:rPr lang="en-US" dirty="0">
                <a:solidFill>
                  <a:schemeClr val="bg1"/>
                </a:solidFill>
              </a:rPr>
              <a:t>(2), 327-335. </a:t>
            </a:r>
            <a:r>
              <a:rPr lang="en-US" dirty="0" err="1">
                <a:solidFill>
                  <a:schemeClr val="bg1"/>
                </a:solidFill>
              </a:rPr>
              <a:t>doi</a:t>
            </a:r>
            <a:r>
              <a:rPr lang="en-US" dirty="0">
                <a:solidFill>
                  <a:schemeClr val="bg1"/>
                </a:solidFill>
              </a:rPr>
              <a:t>: 10.1016/j.socscimed.2011.05.028</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70114367"/>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280A-5FA6-CC4A-9569-0ED23E941493}"/>
              </a:ext>
            </a:extLst>
          </p:cNvPr>
          <p:cNvSpPr>
            <a:spLocks noGrp="1"/>
          </p:cNvSpPr>
          <p:nvPr>
            <p:ph type="title"/>
          </p:nvPr>
        </p:nvSpPr>
        <p:spPr/>
        <p:txBody>
          <a:bodyPr/>
          <a:lstStyle/>
          <a:p>
            <a:pPr algn="ctr"/>
            <a:r>
              <a:rPr lang="en-US" b="1"/>
              <a:t>SUPPLEMENTAL MATERIAL</a:t>
            </a:r>
          </a:p>
        </p:txBody>
      </p:sp>
      <p:sp>
        <p:nvSpPr>
          <p:cNvPr id="3" name="Content Placeholder 2">
            <a:extLst>
              <a:ext uri="{FF2B5EF4-FFF2-40B4-BE49-F238E27FC236}">
                <a16:creationId xmlns:a16="http://schemas.microsoft.com/office/drawing/2014/main" id="{C6609BD8-A31C-2A41-B9B8-254929A16591}"/>
              </a:ext>
            </a:extLst>
          </p:cNvPr>
          <p:cNvSpPr>
            <a:spLocks noGrp="1"/>
          </p:cNvSpPr>
          <p:nvPr>
            <p:ph idx="1"/>
          </p:nvPr>
        </p:nvSpPr>
        <p:spPr>
          <a:xfrm>
            <a:off x="387458" y="1100628"/>
            <a:ext cx="7956442" cy="4943711"/>
          </a:xfrm>
        </p:spPr>
        <p:txBody>
          <a:bodyPr>
            <a:normAutofit fontScale="92500" lnSpcReduction="10000"/>
          </a:bodyPr>
          <a:lstStyle/>
          <a:p>
            <a:r>
              <a:rPr lang="en-US" sz="3900"/>
              <a:t>Development of My Capstone Project</a:t>
            </a:r>
          </a:p>
          <a:p>
            <a:pPr>
              <a:buFont typeface="Arial" panose="020B0604020202020204" pitchFamily="34" charset="0"/>
              <a:buChar char="•"/>
            </a:pPr>
            <a:r>
              <a:rPr lang="en-US" sz="3900"/>
              <a:t>My Internet Search topics</a:t>
            </a:r>
          </a:p>
          <a:p>
            <a:pPr>
              <a:buFont typeface="Arial" panose="020B0604020202020204" pitchFamily="34" charset="0"/>
              <a:buChar char="•"/>
            </a:pPr>
            <a:r>
              <a:rPr lang="en-US" sz="3900"/>
              <a:t>Literature Review by Specialty Profession</a:t>
            </a:r>
          </a:p>
          <a:p>
            <a:pPr>
              <a:buFont typeface="Arial" panose="020B0604020202020204" pitchFamily="34" charset="0"/>
              <a:buChar char="•"/>
            </a:pPr>
            <a:r>
              <a:rPr lang="en-US" sz="3900"/>
              <a:t>Recovery Models</a:t>
            </a:r>
          </a:p>
          <a:p>
            <a:pPr>
              <a:buFont typeface="Arial" panose="020B0604020202020204" pitchFamily="34" charset="0"/>
              <a:buChar char="•"/>
            </a:pPr>
            <a:r>
              <a:rPr lang="en-US" sz="3900"/>
              <a:t>Levels of Literature Review I, II III , IV, V</a:t>
            </a:r>
          </a:p>
          <a:p>
            <a:pPr>
              <a:buFont typeface="Arial" panose="020B0604020202020204" pitchFamily="34" charset="0"/>
              <a:buChar char="•"/>
            </a:pPr>
            <a:r>
              <a:rPr lang="en-US" sz="3900"/>
              <a:t>Literature Review Summary</a:t>
            </a:r>
          </a:p>
          <a:p>
            <a:pPr>
              <a:buFont typeface="Arial" panose="020B0604020202020204" pitchFamily="34" charset="0"/>
              <a:buChar char="•"/>
            </a:pPr>
            <a:r>
              <a:rPr lang="en-US" sz="3900"/>
              <a:t>Summary of Four Published Articles</a:t>
            </a:r>
          </a:p>
          <a:p>
            <a:endParaRPr lang="en-US"/>
          </a:p>
          <a:p>
            <a:endParaRPr lang="en-US"/>
          </a:p>
        </p:txBody>
      </p:sp>
    </p:spTree>
    <p:extLst>
      <p:ext uri="{BB962C8B-B14F-4D97-AF65-F5344CB8AC3E}">
        <p14:creationId xmlns:p14="http://schemas.microsoft.com/office/powerpoint/2010/main" val="2682968616"/>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30" y="365760"/>
            <a:ext cx="7520940" cy="548640"/>
          </a:xfrm>
        </p:spPr>
        <p:txBody>
          <a:bodyPr/>
          <a:lstStyle/>
          <a:p>
            <a:pPr algn="ctr"/>
            <a:r>
              <a:rPr lang="en-US" sz="3600" b="1" dirty="0"/>
              <a:t>MY INTERNET SEARCH </a:t>
            </a:r>
          </a:p>
        </p:txBody>
      </p:sp>
      <p:sp>
        <p:nvSpPr>
          <p:cNvPr id="3" name="Content Placeholder 2"/>
          <p:cNvSpPr>
            <a:spLocks noGrp="1"/>
          </p:cNvSpPr>
          <p:nvPr>
            <p:ph idx="1"/>
          </p:nvPr>
        </p:nvSpPr>
        <p:spPr>
          <a:xfrm>
            <a:off x="513347" y="914400"/>
            <a:ext cx="8394721" cy="5759116"/>
          </a:xfrm>
        </p:spPr>
        <p:txBody>
          <a:bodyPr>
            <a:normAutofit fontScale="47500" lnSpcReduction="20000"/>
          </a:bodyPr>
          <a:lstStyle/>
          <a:p>
            <a:pPr marL="176213" indent="-176213">
              <a:buFont typeface="Arial"/>
              <a:buChar char="•"/>
            </a:pPr>
            <a:r>
              <a:rPr lang="en-US" sz="2800" dirty="0"/>
              <a:t> </a:t>
            </a:r>
            <a:r>
              <a:rPr lang="en-US" sz="4500" dirty="0"/>
              <a:t>CINAHL Complete </a:t>
            </a:r>
          </a:p>
          <a:p>
            <a:pPr marL="176213" indent="-176213">
              <a:buFont typeface="Arial"/>
              <a:buChar char="•"/>
            </a:pPr>
            <a:r>
              <a:rPr lang="en-US" sz="4500" dirty="0"/>
              <a:t> </a:t>
            </a:r>
            <a:r>
              <a:rPr lang="en-US" sz="4500" dirty="0" err="1"/>
              <a:t>MEDLine</a:t>
            </a:r>
            <a:endParaRPr lang="en-US" sz="4500" dirty="0"/>
          </a:p>
          <a:p>
            <a:pPr marL="176213" indent="-176213">
              <a:buFont typeface="Arial"/>
              <a:buChar char="•"/>
            </a:pPr>
            <a:r>
              <a:rPr lang="en-US" sz="4500" dirty="0"/>
              <a:t> Cochrane Central Register of Controlled Trials </a:t>
            </a:r>
          </a:p>
          <a:p>
            <a:pPr marL="176213" indent="-176213">
              <a:buFont typeface="Arial"/>
              <a:buChar char="•"/>
            </a:pPr>
            <a:r>
              <a:rPr lang="en-US" sz="4500" dirty="0"/>
              <a:t> Cochrane Database of Systematic Reviews </a:t>
            </a:r>
          </a:p>
          <a:p>
            <a:pPr marL="176213" indent="-176213">
              <a:buFont typeface="Arial"/>
              <a:buChar char="•"/>
            </a:pPr>
            <a:r>
              <a:rPr lang="en-US" sz="4500" dirty="0"/>
              <a:t> All other databases at HP Library NSU</a:t>
            </a:r>
          </a:p>
          <a:p>
            <a:pPr marL="176213" indent="-176213">
              <a:buFont typeface="Arial"/>
              <a:buChar char="•"/>
            </a:pPr>
            <a:r>
              <a:rPr lang="en-US" sz="4500" dirty="0"/>
              <a:t>Google Scholar</a:t>
            </a:r>
          </a:p>
          <a:p>
            <a:pPr marL="176213" indent="-176213">
              <a:buFont typeface="Arial"/>
              <a:buChar char="•"/>
            </a:pPr>
            <a:r>
              <a:rPr lang="en-US" sz="4500" dirty="0"/>
              <a:t>“Sex trafficking” “sexual trafficking”</a:t>
            </a:r>
          </a:p>
          <a:p>
            <a:pPr marL="176213" indent="-176213">
              <a:buFont typeface="Arial"/>
              <a:buChar char="•"/>
            </a:pPr>
            <a:r>
              <a:rPr lang="en-US" sz="4500" dirty="0"/>
              <a:t>“Trafficking”</a:t>
            </a:r>
          </a:p>
          <a:p>
            <a:pPr marL="176213" indent="-176213">
              <a:buFont typeface="Arial"/>
              <a:buChar char="•"/>
            </a:pPr>
            <a:r>
              <a:rPr lang="en-US" sz="4500" dirty="0"/>
              <a:t>“Human trafficking”</a:t>
            </a:r>
          </a:p>
          <a:p>
            <a:pPr marL="176213" indent="-176213">
              <a:buFont typeface="Arial"/>
              <a:buChar char="•"/>
            </a:pPr>
            <a:r>
              <a:rPr lang="en-US" sz="4500" dirty="0"/>
              <a:t>“Sexual abuse”  “sex abuse”</a:t>
            </a:r>
          </a:p>
          <a:p>
            <a:pPr marL="176213" indent="-176213">
              <a:buFont typeface="Arial"/>
              <a:buChar char="•"/>
            </a:pPr>
            <a:r>
              <a:rPr lang="en-US" sz="4500" dirty="0"/>
              <a:t>“Childhood sex abuse”</a:t>
            </a:r>
          </a:p>
          <a:p>
            <a:pPr marL="176213" indent="-176213">
              <a:buFont typeface="Arial"/>
              <a:buChar char="•"/>
            </a:pPr>
            <a:r>
              <a:rPr lang="en-US" sz="4500" dirty="0"/>
              <a:t>“Commercial sex exploitation of children (CSEC)”</a:t>
            </a:r>
          </a:p>
          <a:p>
            <a:pPr marL="176213" indent="-176213">
              <a:buFont typeface="Arial"/>
              <a:buChar char="•"/>
            </a:pPr>
            <a:r>
              <a:rPr lang="en-US" sz="4500" dirty="0"/>
              <a:t> “Domestic minor sex trafficking (DMST)”</a:t>
            </a:r>
          </a:p>
          <a:p>
            <a:pPr marL="176213" indent="-176213">
              <a:buFont typeface="Arial"/>
              <a:buChar char="•"/>
            </a:pPr>
            <a:r>
              <a:rPr lang="en-US" sz="4500" dirty="0"/>
              <a:t>“LGBT(Q)” and “trafficking”</a:t>
            </a:r>
          </a:p>
          <a:p>
            <a:pPr marL="176213" indent="-176213">
              <a:buFont typeface="Arial"/>
              <a:buChar char="•"/>
            </a:pPr>
            <a:r>
              <a:rPr lang="en-US" sz="4500" dirty="0"/>
              <a:t> Plus “Recovery” and variations</a:t>
            </a:r>
          </a:p>
          <a:p>
            <a:pPr marL="176213" indent="-176213">
              <a:buFont typeface="Arial"/>
              <a:buChar char="•"/>
            </a:pPr>
            <a:endParaRPr lang="en-US" sz="2800" dirty="0"/>
          </a:p>
          <a:p>
            <a:endParaRPr lang="en-US" dirty="0"/>
          </a:p>
        </p:txBody>
      </p:sp>
    </p:spTree>
    <p:extLst>
      <p:ext uri="{BB962C8B-B14F-4D97-AF65-F5344CB8AC3E}">
        <p14:creationId xmlns:p14="http://schemas.microsoft.com/office/powerpoint/2010/main" val="9369205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checkerboard(across)">
                                      <p:cBhvr>
                                        <p:cTn id="12" dur="500"/>
                                        <p:tgtEl>
                                          <p:spTgt spid="3">
                                            <p:txEl>
                                              <p:pRg st="7" end="7"/>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checkerboard(across)">
                                      <p:cBhvr>
                                        <p:cTn id="15" dur="500"/>
                                        <p:tgtEl>
                                          <p:spTgt spid="3">
                                            <p:txEl>
                                              <p:pRg st="8" end="8"/>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checkerboard(across)">
                                      <p:cBhvr>
                                        <p:cTn id="18" dur="500"/>
                                        <p:tgtEl>
                                          <p:spTgt spid="3">
                                            <p:txEl>
                                              <p:pRg st="9" end="9"/>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1" dur="500"/>
                                        <p:tgtEl>
                                          <p:spTgt spid="3">
                                            <p:txEl>
                                              <p:pRg st="10" end="10"/>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24" dur="500"/>
                                        <p:tgtEl>
                                          <p:spTgt spid="3">
                                            <p:txEl>
                                              <p:pRg st="11" end="11"/>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27" dur="500"/>
                                        <p:tgtEl>
                                          <p:spTgt spid="3">
                                            <p:txEl>
                                              <p:pRg st="12" end="12"/>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30" dur="500"/>
                                        <p:tgtEl>
                                          <p:spTgt spid="3">
                                            <p:txEl>
                                              <p:pRg st="13" end="13"/>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3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783654">
            <a:off x="3568821" y="882316"/>
            <a:ext cx="5254336" cy="586177"/>
          </a:xfrm>
        </p:spPr>
        <p:txBody>
          <a:bodyPr/>
          <a:lstStyle/>
          <a:p>
            <a:pPr algn="ctr"/>
            <a:r>
              <a:rPr lang="en-US" sz="3200" b="1" dirty="0"/>
              <a:t> types of Trafficking </a:t>
            </a:r>
          </a:p>
        </p:txBody>
      </p:sp>
      <p:sp>
        <p:nvSpPr>
          <p:cNvPr id="4" name="Content Placeholder 3"/>
          <p:cNvSpPr>
            <a:spLocks noGrp="1"/>
          </p:cNvSpPr>
          <p:nvPr>
            <p:ph idx="1"/>
          </p:nvPr>
        </p:nvSpPr>
        <p:spPr>
          <a:xfrm>
            <a:off x="322572" y="882316"/>
            <a:ext cx="8708539" cy="5975684"/>
          </a:xfrm>
        </p:spPr>
        <p:txBody>
          <a:bodyPr>
            <a:normAutofit/>
          </a:bodyPr>
          <a:lstStyle/>
          <a:p>
            <a:endParaRPr lang="en-US" baseline="30000" dirty="0"/>
          </a:p>
          <a:p>
            <a:r>
              <a:rPr lang="en-US" sz="4200" dirty="0"/>
              <a:t>Sexual activities </a:t>
            </a:r>
          </a:p>
          <a:p>
            <a:r>
              <a:rPr lang="en-US" sz="4200" dirty="0"/>
              <a:t>Labor practices</a:t>
            </a:r>
          </a:p>
          <a:p>
            <a:r>
              <a:rPr lang="en-US" sz="4200" dirty="0"/>
              <a:t>Forced marriage</a:t>
            </a:r>
          </a:p>
          <a:p>
            <a:r>
              <a:rPr lang="en-US" sz="4200" dirty="0"/>
              <a:t>Debt bondage vs. people smuggling</a:t>
            </a:r>
          </a:p>
          <a:p>
            <a:r>
              <a:rPr lang="en-US" sz="4200" dirty="0"/>
              <a:t>Organ removal and trafficking</a:t>
            </a:r>
          </a:p>
          <a:p>
            <a:pPr algn="ctr"/>
            <a:r>
              <a:rPr lang="en-US" sz="3600" dirty="0"/>
              <a:t>ALL slavery = exploitation.</a:t>
            </a:r>
          </a:p>
          <a:p>
            <a:endParaRPr lang="en-US" dirty="0"/>
          </a:p>
          <a:p>
            <a:r>
              <a:rPr lang="en-US" sz="2000" dirty="0"/>
              <a:t>  (International Labour Organization [ILO], 2012, 2020; </a:t>
            </a:r>
            <a:r>
              <a:rPr lang="en-US" sz="2000" dirty="0">
                <a:solidFill>
                  <a:srgbClr val="000000"/>
                </a:solidFill>
                <a:ea typeface="Arial"/>
                <a:cs typeface="Arial"/>
              </a:rPr>
              <a:t> Lloyd, 2011; United Nations, 2020;United Nations, 2023;  </a:t>
            </a:r>
            <a:r>
              <a:rPr lang="en-US" sz="2000" dirty="0"/>
              <a:t>United Nations Children’s Fund, n.d.; UNODC, </a:t>
            </a:r>
            <a:r>
              <a:rPr lang="en-US" sz="2000" dirty="0" err="1"/>
              <a:t>n.d.a.</a:t>
            </a:r>
            <a:r>
              <a:rPr lang="en-US" sz="2000" dirty="0"/>
              <a:t>)</a:t>
            </a:r>
          </a:p>
        </p:txBody>
      </p:sp>
    </p:spTree>
    <p:extLst>
      <p:ext uri="{BB962C8B-B14F-4D97-AF65-F5344CB8AC3E}">
        <p14:creationId xmlns:p14="http://schemas.microsoft.com/office/powerpoint/2010/main" val="22724328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a:t>LITERATURE REVIEW OF RECOVERY</a:t>
            </a:r>
          </a:p>
        </p:txBody>
      </p:sp>
      <p:sp>
        <p:nvSpPr>
          <p:cNvPr id="3" name="Content Placeholder 2"/>
          <p:cNvSpPr>
            <a:spLocks noGrp="1"/>
          </p:cNvSpPr>
          <p:nvPr>
            <p:ph idx="1"/>
          </p:nvPr>
        </p:nvSpPr>
        <p:spPr>
          <a:xfrm>
            <a:off x="822960" y="1100628"/>
            <a:ext cx="7520940" cy="5473490"/>
          </a:xfrm>
        </p:spPr>
        <p:txBody>
          <a:bodyPr>
            <a:normAutofit fontScale="85000" lnSpcReduction="20000"/>
          </a:bodyPr>
          <a:lstStyle/>
          <a:p>
            <a:r>
              <a:rPr lang="en-US" sz="2800"/>
              <a:t>Geographic Scope</a:t>
            </a:r>
          </a:p>
          <a:p>
            <a:pPr marL="284163" indent="-284163">
              <a:buFont typeface="Arial"/>
              <a:buChar char="•"/>
              <a:tabLst>
                <a:tab pos="115888" algn="l"/>
              </a:tabLst>
            </a:pPr>
            <a:r>
              <a:rPr lang="en-US" sz="2800"/>
              <a:t>United States</a:t>
            </a:r>
          </a:p>
          <a:p>
            <a:pPr marL="284163" indent="-284163">
              <a:buFont typeface="Arial"/>
              <a:buChar char="•"/>
              <a:tabLst>
                <a:tab pos="115888" algn="l"/>
              </a:tabLst>
            </a:pPr>
            <a:r>
              <a:rPr lang="en-US" sz="2800"/>
              <a:t>Other Nation Specific</a:t>
            </a:r>
          </a:p>
          <a:p>
            <a:pPr marL="284163" indent="-284163">
              <a:buFont typeface="Arial"/>
              <a:buChar char="•"/>
              <a:tabLst>
                <a:tab pos="115888" algn="l"/>
              </a:tabLst>
            </a:pPr>
            <a:r>
              <a:rPr lang="en-US" sz="2800"/>
              <a:t>International</a:t>
            </a:r>
          </a:p>
          <a:p>
            <a:r>
              <a:rPr lang="en-US" sz="2800"/>
              <a:t>Fields of Study</a:t>
            </a:r>
          </a:p>
          <a:p>
            <a:pPr marL="338138" indent="-338138">
              <a:buFont typeface="Arial"/>
              <a:buChar char="•"/>
            </a:pPr>
            <a:r>
              <a:rPr lang="en-US" sz="2800"/>
              <a:t>Human Rights</a:t>
            </a:r>
          </a:p>
          <a:p>
            <a:pPr>
              <a:buFont typeface="Arial"/>
              <a:buChar char="•"/>
            </a:pPr>
            <a:r>
              <a:rPr lang="en-US" sz="2800"/>
              <a:t>Trauma/Violence/Sexual Trauma</a:t>
            </a:r>
          </a:p>
          <a:p>
            <a:pPr>
              <a:buFont typeface="Arial"/>
              <a:buChar char="•"/>
            </a:pPr>
            <a:r>
              <a:rPr lang="en-US" sz="2800"/>
              <a:t>Psychology/Psychiatry</a:t>
            </a:r>
          </a:p>
          <a:p>
            <a:pPr>
              <a:buFont typeface="Arial"/>
              <a:buChar char="•"/>
            </a:pPr>
            <a:r>
              <a:rPr lang="en-US" sz="2800"/>
              <a:t>Social Work</a:t>
            </a:r>
          </a:p>
          <a:p>
            <a:pPr>
              <a:buFont typeface="Arial"/>
              <a:buChar char="•"/>
            </a:pPr>
            <a:r>
              <a:rPr lang="en-US" sz="2800"/>
              <a:t>Psychiatric Nursing</a:t>
            </a:r>
          </a:p>
          <a:p>
            <a:pPr>
              <a:buFont typeface="Arial"/>
              <a:buChar char="•"/>
            </a:pPr>
            <a:r>
              <a:rPr lang="en-US" sz="2800"/>
              <a:t>Medical care, including Gynecology</a:t>
            </a:r>
          </a:p>
          <a:p>
            <a:pPr>
              <a:buFont typeface="Arial"/>
              <a:buChar char="•"/>
            </a:pPr>
            <a:r>
              <a:rPr lang="en-US" sz="2800"/>
              <a:t>Dentistry</a:t>
            </a:r>
          </a:p>
          <a:p>
            <a:pPr>
              <a:buFont typeface="Arial"/>
              <a:buChar char="•"/>
            </a:pPr>
            <a:r>
              <a:rPr lang="en-US" sz="2800"/>
              <a:t>Education . . . </a:t>
            </a:r>
          </a:p>
          <a:p>
            <a:endParaRPr lang="en-US"/>
          </a:p>
          <a:p>
            <a:endParaRPr lang="en-US"/>
          </a:p>
        </p:txBody>
      </p:sp>
    </p:spTree>
    <p:extLst>
      <p:ext uri="{BB962C8B-B14F-4D97-AF65-F5344CB8AC3E}">
        <p14:creationId xmlns:p14="http://schemas.microsoft.com/office/powerpoint/2010/main" val="37835229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trips(down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Left)">
                                      <p:cBhvr>
                                        <p:cTn id="26" dur="500"/>
                                        <p:tgtEl>
                                          <p:spTgt spid="3">
                                            <p:txEl>
                                              <p:pRg st="5" end="5"/>
                                            </p:txEl>
                                          </p:spTgt>
                                        </p:tgtEl>
                                      </p:cBhvr>
                                    </p:animEffect>
                                  </p:childTnLst>
                                </p:cTn>
                              </p:par>
                              <p:par>
                                <p:cTn id="27" presetID="18" presetClass="entr" presetSubtype="12"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Left)">
                                      <p:cBhvr>
                                        <p:cTn id="29" dur="500"/>
                                        <p:tgtEl>
                                          <p:spTgt spid="3">
                                            <p:txEl>
                                              <p:pRg st="6" end="6"/>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500"/>
                                        <p:tgtEl>
                                          <p:spTgt spid="3">
                                            <p:txEl>
                                              <p:pRg st="7" end="7"/>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strips(downLeft)">
                                      <p:cBhvr>
                                        <p:cTn id="35" dur="500"/>
                                        <p:tgtEl>
                                          <p:spTgt spid="3">
                                            <p:txEl>
                                              <p:pRg st="8" end="8"/>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trips(downLeft)">
                                      <p:cBhvr>
                                        <p:cTn id="38" dur="500"/>
                                        <p:tgtEl>
                                          <p:spTgt spid="3">
                                            <p:txEl>
                                              <p:pRg st="9" end="9"/>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strips(downLeft)">
                                      <p:cBhvr>
                                        <p:cTn id="41" dur="500"/>
                                        <p:tgtEl>
                                          <p:spTgt spid="3">
                                            <p:txEl>
                                              <p:pRg st="10" end="10"/>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strips(downLeft)">
                                      <p:cBhvr>
                                        <p:cTn id="44" dur="500"/>
                                        <p:tgtEl>
                                          <p:spTgt spid="3">
                                            <p:txEl>
                                              <p:pRg st="11" end="11"/>
                                            </p:txEl>
                                          </p:spTgt>
                                        </p:tgtEl>
                                      </p:cBhvr>
                                    </p:animEffect>
                                  </p:childTnLst>
                                </p:cTn>
                              </p:par>
                              <p:par>
                                <p:cTn id="45" presetID="18" presetClass="entr" presetSubtype="12"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strips(downLeft)">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LITERATURE REVIEW OF RECOVERY</a:t>
            </a:r>
          </a:p>
        </p:txBody>
      </p:sp>
      <p:sp>
        <p:nvSpPr>
          <p:cNvPr id="3" name="Content Placeholder 2"/>
          <p:cNvSpPr>
            <a:spLocks noGrp="1"/>
          </p:cNvSpPr>
          <p:nvPr>
            <p:ph idx="1"/>
          </p:nvPr>
        </p:nvSpPr>
        <p:spPr>
          <a:xfrm>
            <a:off x="822960" y="1100628"/>
            <a:ext cx="7520940" cy="5473490"/>
          </a:xfrm>
        </p:spPr>
        <p:txBody>
          <a:bodyPr>
            <a:normAutofit lnSpcReduction="10000"/>
          </a:bodyPr>
          <a:lstStyle/>
          <a:p>
            <a:r>
              <a:rPr lang="en-US" sz="3600" dirty="0"/>
              <a:t>Recovery Models</a:t>
            </a:r>
          </a:p>
          <a:p>
            <a:r>
              <a:rPr lang="en-US" sz="3600" dirty="0"/>
              <a:t>	Clay’s Recovery Model</a:t>
            </a:r>
          </a:p>
          <a:p>
            <a:r>
              <a:rPr lang="en-US" sz="3600" dirty="0"/>
              <a:t>	</a:t>
            </a:r>
            <a:r>
              <a:rPr lang="en-US" sz="3600" dirty="0">
                <a:solidFill>
                  <a:schemeClr val="bg1"/>
                </a:solidFill>
              </a:rPr>
              <a:t>Vogel-</a:t>
            </a:r>
            <a:r>
              <a:rPr lang="en-US" sz="3600" dirty="0" err="1">
                <a:solidFill>
                  <a:schemeClr val="bg1"/>
                </a:solidFill>
              </a:rPr>
              <a:t>Scibilia</a:t>
            </a:r>
            <a:r>
              <a:rPr lang="en-US" sz="3600" dirty="0">
                <a:solidFill>
                  <a:schemeClr val="bg1"/>
                </a:solidFill>
              </a:rPr>
              <a:t>, et al. Recovery process utilizing Erikson's stages</a:t>
            </a:r>
          </a:p>
          <a:p>
            <a:endParaRPr lang="en-US" sz="3600" dirty="0"/>
          </a:p>
          <a:p>
            <a:r>
              <a:rPr lang="en-US" sz="3600" dirty="0"/>
              <a:t>Scope of Recovery </a:t>
            </a:r>
          </a:p>
          <a:p>
            <a:pPr marL="119063" indent="-119063">
              <a:buFont typeface="Arial"/>
              <a:buChar char="•"/>
              <a:tabLst>
                <a:tab pos="223838" algn="l"/>
              </a:tabLst>
            </a:pPr>
            <a:r>
              <a:rPr lang="en-US" sz="3600" dirty="0"/>
              <a:t>  Treatment Recovery Goals</a:t>
            </a:r>
          </a:p>
          <a:p>
            <a:pPr marL="119063" indent="-119063">
              <a:buFont typeface="Arial"/>
              <a:buChar char="•"/>
              <a:tabLst>
                <a:tab pos="223838" algn="l"/>
              </a:tabLst>
            </a:pPr>
            <a:r>
              <a:rPr lang="en-US" sz="3600" dirty="0"/>
              <a:t>  Assessment Tools</a:t>
            </a:r>
          </a:p>
          <a:p>
            <a:pPr marL="119063" indent="-119063">
              <a:buFont typeface="Arial"/>
              <a:buChar char="•"/>
              <a:tabLst>
                <a:tab pos="223838" algn="l"/>
              </a:tabLst>
            </a:pPr>
            <a:r>
              <a:rPr lang="en-US" sz="3600" dirty="0"/>
              <a:t>  Intervention Techniques</a:t>
            </a:r>
          </a:p>
          <a:p>
            <a:pPr marL="0" lvl="1" indent="-169164">
              <a:buFont typeface="Arial"/>
              <a:buChar char="•"/>
              <a:tabLst>
                <a:tab pos="223838" algn="l"/>
              </a:tabLst>
            </a:pPr>
            <a:endParaRPr lang="en-US" sz="3200" dirty="0"/>
          </a:p>
          <a:p>
            <a:pPr marL="0" lvl="1" indent="-169164">
              <a:buFont typeface="Arial"/>
              <a:buChar char="•"/>
              <a:tabLst>
                <a:tab pos="223838" algn="l"/>
              </a:tabLst>
            </a:pPr>
            <a:endParaRPr lang="en-US" sz="1900" dirty="0"/>
          </a:p>
          <a:p>
            <a:pPr marL="119063" indent="-119063">
              <a:buFont typeface="Arial"/>
              <a:buChar char="•"/>
              <a:tabLst>
                <a:tab pos="223838" algn="l"/>
              </a:tabLst>
            </a:pPr>
            <a:endParaRPr lang="en-US" dirty="0"/>
          </a:p>
        </p:txBody>
      </p:sp>
    </p:spTree>
    <p:extLst>
      <p:ext uri="{BB962C8B-B14F-4D97-AF65-F5344CB8AC3E}">
        <p14:creationId xmlns:p14="http://schemas.microsoft.com/office/powerpoint/2010/main" val="3234178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a:t>LITERATURE REVIEW OF RECOVERY</a:t>
            </a:r>
          </a:p>
        </p:txBody>
      </p:sp>
      <p:sp>
        <p:nvSpPr>
          <p:cNvPr id="3" name="Content Placeholder 2"/>
          <p:cNvSpPr>
            <a:spLocks noGrp="1"/>
          </p:cNvSpPr>
          <p:nvPr>
            <p:ph idx="1"/>
          </p:nvPr>
        </p:nvSpPr>
        <p:spPr>
          <a:xfrm>
            <a:off x="335155" y="1100628"/>
            <a:ext cx="8008745" cy="5473490"/>
          </a:xfrm>
        </p:spPr>
        <p:txBody>
          <a:bodyPr>
            <a:normAutofit fontScale="85000" lnSpcReduction="20000"/>
          </a:bodyPr>
          <a:lstStyle/>
          <a:p>
            <a:r>
              <a:rPr lang="en-US" sz="2200" dirty="0"/>
              <a:t>Scope of Literature</a:t>
            </a:r>
          </a:p>
          <a:p>
            <a:pPr marL="119063" indent="-119063">
              <a:buFont typeface="Arial"/>
              <a:buChar char="•"/>
              <a:tabLst>
                <a:tab pos="223838" algn="l"/>
              </a:tabLst>
            </a:pPr>
            <a:r>
              <a:rPr lang="en-US" sz="2200" dirty="0"/>
              <a:t>	 Evidence-based Recovery Programs/Methods </a:t>
            </a:r>
            <a:r>
              <a:rPr lang="en-US" sz="1400" dirty="0"/>
              <a:t>(</a:t>
            </a:r>
            <a:r>
              <a:rPr lang="en-US" sz="1400" dirty="0" err="1"/>
              <a:t>Alshryda</a:t>
            </a:r>
            <a:r>
              <a:rPr lang="en-US" sz="1400" dirty="0"/>
              <a:t>, &amp; Wright, 2014, p. 592)</a:t>
            </a:r>
          </a:p>
          <a:p>
            <a:pPr marL="802386" lvl="4" indent="-285750" defTabSz="-223838">
              <a:buClr>
                <a:schemeClr val="tx1"/>
              </a:buClr>
              <a:buFont typeface="Arial"/>
              <a:buChar char="•"/>
              <a:tabLst>
                <a:tab pos="223838" algn="l"/>
              </a:tabLst>
            </a:pPr>
            <a:r>
              <a:rPr lang="en-US" sz="2200" b="1" dirty="0">
                <a:solidFill>
                  <a:srgbClr val="000000"/>
                </a:solidFill>
              </a:rPr>
              <a:t>Level I </a:t>
            </a:r>
          </a:p>
          <a:p>
            <a:pPr marL="1040130" lvl="5" indent="-285750" defTabSz="-223838">
              <a:buClr>
                <a:schemeClr val="tx1"/>
              </a:buClr>
              <a:buFont typeface="Arial"/>
              <a:buChar char="•"/>
              <a:tabLst>
                <a:tab pos="223838" algn="l"/>
              </a:tabLst>
            </a:pPr>
            <a:r>
              <a:rPr lang="en-US" sz="2200" b="1" dirty="0">
                <a:solidFill>
                  <a:srgbClr val="000000"/>
                </a:solidFill>
              </a:rPr>
              <a:t>Randomized controlled trial (RCT)</a:t>
            </a:r>
          </a:p>
          <a:p>
            <a:pPr marL="1040130" lvl="5" indent="-285750" defTabSz="-223838">
              <a:buClr>
                <a:schemeClr val="tx1"/>
              </a:buClr>
              <a:buFont typeface="Arial"/>
              <a:buChar char="•"/>
              <a:tabLst>
                <a:tab pos="223838" algn="l"/>
              </a:tabLst>
            </a:pPr>
            <a:r>
              <a:rPr lang="en-US" sz="2200" b="1" dirty="0">
                <a:solidFill>
                  <a:srgbClr val="000000"/>
                </a:solidFill>
              </a:rPr>
              <a:t>Significant statistical result or no statistical result w/ low confidence interval (CI)</a:t>
            </a:r>
          </a:p>
          <a:p>
            <a:pPr marL="802386" lvl="4" indent="-285750" defTabSz="-223838">
              <a:buClr>
                <a:schemeClr val="tx1"/>
              </a:buClr>
              <a:buFont typeface="Arial"/>
              <a:buChar char="•"/>
              <a:tabLst>
                <a:tab pos="223838" algn="l"/>
              </a:tabLst>
            </a:pPr>
            <a:r>
              <a:rPr lang="en-US" sz="2200" b="1" dirty="0">
                <a:solidFill>
                  <a:srgbClr val="000000"/>
                </a:solidFill>
              </a:rPr>
              <a:t>Level II</a:t>
            </a:r>
          </a:p>
          <a:p>
            <a:pPr marL="1040130" lvl="5" indent="-285750" defTabSz="-223838">
              <a:buClr>
                <a:schemeClr val="tx1"/>
              </a:buClr>
              <a:buFont typeface="Arial"/>
              <a:buChar char="•"/>
              <a:tabLst>
                <a:tab pos="223838" algn="l"/>
              </a:tabLst>
            </a:pPr>
            <a:r>
              <a:rPr lang="en-US" sz="2200" b="1" dirty="0">
                <a:solidFill>
                  <a:srgbClr val="000000"/>
                </a:solidFill>
              </a:rPr>
              <a:t> Lower level RCT</a:t>
            </a:r>
          </a:p>
          <a:p>
            <a:pPr marL="1040130" lvl="5" indent="-285750" defTabSz="-223838">
              <a:buClr>
                <a:schemeClr val="tx1"/>
              </a:buClr>
              <a:buFont typeface="Arial"/>
              <a:buChar char="•"/>
              <a:tabLst>
                <a:tab pos="223838" algn="l"/>
              </a:tabLst>
            </a:pPr>
            <a:r>
              <a:rPr lang="en-US" sz="2200" b="1" dirty="0">
                <a:solidFill>
                  <a:srgbClr val="000000"/>
                </a:solidFill>
              </a:rPr>
              <a:t>Prospective comparative study (PCS)</a:t>
            </a:r>
          </a:p>
          <a:p>
            <a:pPr marL="1040130" lvl="5" indent="-285750" defTabSz="-223838">
              <a:buClr>
                <a:schemeClr val="tx1"/>
              </a:buClr>
              <a:buFont typeface="Arial"/>
              <a:buChar char="•"/>
              <a:tabLst>
                <a:tab pos="223838" algn="l"/>
              </a:tabLst>
            </a:pPr>
            <a:r>
              <a:rPr lang="en-US" sz="2200" b="1" dirty="0">
                <a:solidFill>
                  <a:srgbClr val="000000"/>
                </a:solidFill>
              </a:rPr>
              <a:t>Systemic review of Level I or Level II studies</a:t>
            </a:r>
          </a:p>
          <a:p>
            <a:pPr marL="802386" lvl="4" indent="-285750" defTabSz="-223838">
              <a:buClr>
                <a:schemeClr val="tx1"/>
              </a:buClr>
              <a:buFont typeface="Arial"/>
              <a:buChar char="•"/>
              <a:tabLst>
                <a:tab pos="223838" algn="l"/>
              </a:tabLst>
            </a:pPr>
            <a:r>
              <a:rPr lang="en-US" sz="2200" b="1" dirty="0">
                <a:solidFill>
                  <a:srgbClr val="000000"/>
                </a:solidFill>
              </a:rPr>
              <a:t>Level III </a:t>
            </a:r>
          </a:p>
          <a:p>
            <a:pPr marL="1040130" lvl="5" indent="-285750" defTabSz="-223838">
              <a:buClr>
                <a:schemeClr val="tx1"/>
              </a:buClr>
              <a:buFont typeface="Arial"/>
              <a:buChar char="•"/>
              <a:tabLst>
                <a:tab pos="223838" algn="l"/>
              </a:tabLst>
            </a:pPr>
            <a:r>
              <a:rPr lang="en-US" sz="2200" b="1" dirty="0">
                <a:solidFill>
                  <a:srgbClr val="000000"/>
                </a:solidFill>
              </a:rPr>
              <a:t>Case Control Study (CCS)</a:t>
            </a:r>
          </a:p>
          <a:p>
            <a:pPr marL="1040130" lvl="5" indent="-285750" defTabSz="-223838">
              <a:buClr>
                <a:schemeClr val="tx1"/>
              </a:buClr>
              <a:buFont typeface="Arial"/>
              <a:buChar char="•"/>
              <a:tabLst>
                <a:tab pos="223838" algn="l"/>
              </a:tabLst>
            </a:pPr>
            <a:r>
              <a:rPr lang="en-US" sz="2200" b="1" dirty="0">
                <a:solidFill>
                  <a:srgbClr val="000000"/>
                </a:solidFill>
              </a:rPr>
              <a:t>Systemic Review of Level III works</a:t>
            </a:r>
          </a:p>
          <a:p>
            <a:pPr marL="802386" lvl="4" indent="-285750" defTabSz="-223838">
              <a:buClr>
                <a:schemeClr val="tx1"/>
              </a:buClr>
              <a:buFont typeface="Arial"/>
              <a:buChar char="•"/>
              <a:tabLst>
                <a:tab pos="223838" algn="l"/>
              </a:tabLst>
            </a:pPr>
            <a:r>
              <a:rPr lang="en-US" sz="2200" b="1" dirty="0">
                <a:solidFill>
                  <a:srgbClr val="000000"/>
                </a:solidFill>
              </a:rPr>
              <a:t>Level IV</a:t>
            </a:r>
          </a:p>
          <a:p>
            <a:pPr marL="1040130" lvl="5" indent="-285750" defTabSz="-223838">
              <a:buClr>
                <a:schemeClr val="tx1"/>
              </a:buClr>
              <a:buFont typeface="Arial"/>
              <a:buChar char="•"/>
              <a:tabLst>
                <a:tab pos="223838" algn="l"/>
              </a:tabLst>
            </a:pPr>
            <a:r>
              <a:rPr lang="en-US" sz="2200" b="1" dirty="0">
                <a:solidFill>
                  <a:srgbClr val="000000"/>
                </a:solidFill>
              </a:rPr>
              <a:t> Case Series</a:t>
            </a:r>
          </a:p>
          <a:p>
            <a:pPr marL="802386" lvl="4" indent="-285750" defTabSz="-223838">
              <a:buClr>
                <a:schemeClr val="tx1"/>
              </a:buClr>
              <a:buFont typeface="Arial"/>
              <a:buChar char="•"/>
              <a:tabLst>
                <a:tab pos="223838" algn="l"/>
              </a:tabLst>
            </a:pPr>
            <a:r>
              <a:rPr lang="en-US" sz="2200" b="1" dirty="0">
                <a:solidFill>
                  <a:srgbClr val="000000"/>
                </a:solidFill>
              </a:rPr>
              <a:t>Level V </a:t>
            </a:r>
          </a:p>
          <a:p>
            <a:pPr marL="1040130" lvl="5" indent="-285750" defTabSz="-223838">
              <a:buClr>
                <a:schemeClr val="tx1"/>
              </a:buClr>
              <a:buFont typeface="Arial"/>
              <a:buChar char="•"/>
              <a:tabLst>
                <a:tab pos="223838" algn="l"/>
              </a:tabLst>
            </a:pPr>
            <a:r>
              <a:rPr lang="en-US" sz="2200" b="1" dirty="0">
                <a:solidFill>
                  <a:srgbClr val="000000"/>
                </a:solidFill>
              </a:rPr>
              <a:t>Expert Opinion</a:t>
            </a:r>
          </a:p>
          <a:p>
            <a:pPr marL="1040130" lvl="5" indent="-285750" defTabSz="-223838">
              <a:buClr>
                <a:schemeClr val="tx1"/>
              </a:buClr>
              <a:buFont typeface="Arial"/>
              <a:buChar char="•"/>
              <a:tabLst>
                <a:tab pos="223838" algn="l"/>
              </a:tabLst>
            </a:pPr>
            <a:r>
              <a:rPr lang="en-US" sz="2200" b="1" dirty="0">
                <a:solidFill>
                  <a:srgbClr val="000000"/>
                </a:solidFill>
              </a:rPr>
              <a:t>Literature Reviews</a:t>
            </a:r>
          </a:p>
          <a:p>
            <a:r>
              <a:rPr lang="en-US" dirty="0"/>
              <a:t>						</a:t>
            </a:r>
            <a:r>
              <a:rPr lang="en-US" sz="1500" dirty="0"/>
              <a:t>(</a:t>
            </a:r>
            <a:r>
              <a:rPr lang="en-US" sz="1500" dirty="0" err="1"/>
              <a:t>Alshryda</a:t>
            </a:r>
            <a:r>
              <a:rPr lang="en-US" sz="1500" dirty="0"/>
              <a:t>, &amp; Wright, 2014, p. 592).</a:t>
            </a:r>
          </a:p>
        </p:txBody>
      </p:sp>
    </p:spTree>
    <p:extLst>
      <p:ext uri="{BB962C8B-B14F-4D97-AF65-F5344CB8AC3E}">
        <p14:creationId xmlns:p14="http://schemas.microsoft.com/office/powerpoint/2010/main" val="41424546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dissolve">
                                      <p:cBhvr>
                                        <p:cTn id="35" dur="500"/>
                                        <p:tgtEl>
                                          <p:spTgt spid="3">
                                            <p:txEl>
                                              <p:pRg st="9" end="9"/>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dissolve">
                                      <p:cBhvr>
                                        <p:cTn id="38" dur="500"/>
                                        <p:tgtEl>
                                          <p:spTgt spid="3">
                                            <p:txEl>
                                              <p:pRg st="10" end="10"/>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dissolve">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dissolve">
                                      <p:cBhvr>
                                        <p:cTn id="46" dur="500"/>
                                        <p:tgtEl>
                                          <p:spTgt spid="3">
                                            <p:txEl>
                                              <p:pRg st="12" end="12"/>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dissolve">
                                      <p:cBhvr>
                                        <p:cTn id="49" dur="500"/>
                                        <p:tgtEl>
                                          <p:spTgt spid="3">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dissolve">
                                      <p:cBhvr>
                                        <p:cTn id="54" dur="500"/>
                                        <p:tgtEl>
                                          <p:spTgt spid="3">
                                            <p:txEl>
                                              <p:pRg st="14" end="14"/>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Effect transition="in" filter="dissolve">
                                      <p:cBhvr>
                                        <p:cTn id="57" dur="500"/>
                                        <p:tgtEl>
                                          <p:spTgt spid="3">
                                            <p:txEl>
                                              <p:pRg st="15" end="15"/>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dissolve">
                                      <p:cBhvr>
                                        <p:cTn id="60"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086556"/>
            <a:ext cx="7520940" cy="5164665"/>
          </a:xfrm>
        </p:spPr>
        <p:txBody>
          <a:bodyPr>
            <a:noAutofit/>
          </a:bodyPr>
          <a:lstStyle/>
          <a:p>
            <a:r>
              <a:rPr lang="en-US" sz="2000"/>
              <a:t>LEVEL V STUDY</a:t>
            </a:r>
          </a:p>
          <a:p>
            <a:r>
              <a:rPr lang="en-US" sz="2000"/>
              <a:t>Aftercare for International Sex Trafficking Survivors in US, 2001-2010.</a:t>
            </a:r>
          </a:p>
          <a:p>
            <a:r>
              <a:rPr lang="en-US" sz="2000"/>
              <a:t>1. Systematic review of computerized journal databases.</a:t>
            </a:r>
          </a:p>
          <a:p>
            <a:pPr>
              <a:buFont typeface="Arial"/>
              <a:buChar char="•"/>
            </a:pPr>
            <a:r>
              <a:rPr lang="en-US" sz="2000"/>
              <a:t>PubMed, PsychoInfo, Social Work Abstracts, and Google Scholar.</a:t>
            </a:r>
          </a:p>
          <a:p>
            <a:pPr>
              <a:buFont typeface="Arial"/>
              <a:buChar char="•"/>
            </a:pPr>
            <a:r>
              <a:rPr lang="en-US" sz="2000"/>
              <a:t>Backward search of the references in relevant articles.</a:t>
            </a:r>
          </a:p>
          <a:p>
            <a:pPr>
              <a:buFont typeface="Arial"/>
              <a:buChar char="•"/>
            </a:pPr>
            <a:r>
              <a:rPr lang="en-US" sz="2000"/>
              <a:t>49 possible articles </a:t>
            </a:r>
            <a:r>
              <a:rPr lang="en-US" sz="2000">
                <a:sym typeface="Wingdings"/>
              </a:rPr>
              <a:t> </a:t>
            </a:r>
            <a:r>
              <a:rPr lang="en-US" sz="2000">
                <a:solidFill>
                  <a:srgbClr val="FF0000"/>
                </a:solidFill>
                <a:sym typeface="Wingdings"/>
              </a:rPr>
              <a:t>9 articles.</a:t>
            </a:r>
            <a:endParaRPr lang="en-US" sz="2000">
              <a:solidFill>
                <a:srgbClr val="FF0000"/>
              </a:solidFill>
            </a:endParaRPr>
          </a:p>
          <a:p>
            <a:pPr marL="457200" indent="-457200">
              <a:buAutoNum type="arabicPeriod" startAt="2"/>
            </a:pPr>
            <a:r>
              <a:rPr lang="en-US" sz="2000"/>
              <a:t>Google and Yahoo search. </a:t>
            </a:r>
          </a:p>
          <a:p>
            <a:pPr>
              <a:buFont typeface="Arial"/>
              <a:buChar char="•"/>
            </a:pPr>
            <a:r>
              <a:rPr lang="en-US" sz="2000"/>
              <a:t>Grant reports and reference guides. </a:t>
            </a:r>
          </a:p>
          <a:p>
            <a:pPr>
              <a:buFont typeface="Arial"/>
              <a:buChar char="•"/>
            </a:pPr>
            <a:r>
              <a:rPr lang="en-US" sz="2000"/>
              <a:t>Government: National Institute of Justice, US Department of Justice, US Department of State, United Nations Higher. Commissioner for Refugees (UNHCR).</a:t>
            </a:r>
          </a:p>
          <a:p>
            <a:pPr>
              <a:buFont typeface="Arial"/>
              <a:buChar char="•"/>
            </a:pPr>
            <a:r>
              <a:rPr lang="en-US" sz="2000"/>
              <a:t> ‘‘Think tanks’’ as the Urban Institute.</a:t>
            </a:r>
          </a:p>
          <a:p>
            <a:pPr>
              <a:buFont typeface="Arial"/>
              <a:buChar char="•"/>
            </a:pPr>
            <a:r>
              <a:rPr lang="en-US" sz="2000"/>
              <a:t>22 potential peer-reviewed documents-&gt;</a:t>
            </a:r>
            <a:r>
              <a:rPr lang="en-US" sz="2000">
                <a:solidFill>
                  <a:srgbClr val="FF0000"/>
                </a:solidFill>
              </a:rPr>
              <a:t> 9 documents. </a:t>
            </a:r>
            <a:r>
              <a:rPr lang="en-US" sz="1200"/>
              <a:t>(p. 88).</a:t>
            </a:r>
          </a:p>
        </p:txBody>
      </p:sp>
    </p:spTree>
    <p:extLst>
      <p:ext uri="{BB962C8B-B14F-4D97-AF65-F5344CB8AC3E}">
        <p14:creationId xmlns:p14="http://schemas.microsoft.com/office/powerpoint/2010/main" val="2567816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086556"/>
            <a:ext cx="7520940" cy="5164665"/>
          </a:xfrm>
        </p:spPr>
        <p:txBody>
          <a:bodyPr>
            <a:noAutofit/>
          </a:bodyPr>
          <a:lstStyle/>
          <a:p>
            <a:pPr marL="457200" indent="-457200">
              <a:buAutoNum type="arabicPeriod" startAt="3"/>
            </a:pPr>
            <a:r>
              <a:rPr lang="en-US" sz="2400"/>
              <a:t>52 state-level US Sexual Assault Coalitions and 43 US-based Human Rights Organizations. </a:t>
            </a:r>
          </a:p>
          <a:p>
            <a:pPr marL="458788" indent="-400050">
              <a:buFont typeface="Arial"/>
              <a:buChar char="•"/>
              <a:tabLst>
                <a:tab pos="576263" algn="l"/>
              </a:tabLst>
            </a:pPr>
            <a:r>
              <a:rPr lang="en-US" sz="2400"/>
              <a:t> “the needs of survivors of sex trafficking, </a:t>
            </a:r>
          </a:p>
          <a:p>
            <a:pPr marL="458788" indent="-400050">
              <a:buFont typeface="Arial"/>
              <a:buChar char="•"/>
              <a:tabLst>
                <a:tab pos="576263" algn="l"/>
              </a:tabLst>
            </a:pPr>
            <a:r>
              <a:rPr lang="en-US" sz="2400"/>
              <a:t>services provided to sex trafficking survivors, or </a:t>
            </a:r>
          </a:p>
          <a:p>
            <a:pPr marL="458788" indent="-400050">
              <a:buFont typeface="Arial"/>
              <a:buChar char="•"/>
              <a:tabLst>
                <a:tab pos="576263" algn="l"/>
              </a:tabLst>
            </a:pPr>
            <a:r>
              <a:rPr lang="en-US" sz="2400"/>
              <a:t>service delivery practices with this population.’’  </a:t>
            </a:r>
            <a:r>
              <a:rPr lang="en-US" sz="1200"/>
              <a:t>(p. 89). </a:t>
            </a:r>
            <a:r>
              <a:rPr lang="en-US" sz="1200" baseline="30000"/>
              <a:t>	</a:t>
            </a:r>
          </a:p>
          <a:p>
            <a:pPr marL="460375">
              <a:buFont typeface="Arial"/>
              <a:buChar char="•"/>
              <a:tabLst>
                <a:tab pos="576263" algn="l"/>
              </a:tabLst>
            </a:pPr>
            <a:r>
              <a:rPr lang="en-US" sz="2400">
                <a:solidFill>
                  <a:srgbClr val="FF0000"/>
                </a:solidFill>
              </a:rPr>
              <a:t>3 relevant articles.</a:t>
            </a:r>
          </a:p>
          <a:p>
            <a:pPr marL="457200" indent="-457200">
              <a:buAutoNum type="arabicPeriod" startAt="4"/>
            </a:pPr>
            <a:r>
              <a:rPr lang="en-US" sz="2400"/>
              <a:t>Key Sex Trafficking Researchers </a:t>
            </a:r>
          </a:p>
          <a:p>
            <a:pPr>
              <a:buFont typeface="Arial"/>
              <a:buChar char="•"/>
            </a:pPr>
            <a:r>
              <a:rPr lang="en-US" sz="2400"/>
              <a:t>Via Peer-reviewed Articles and Internet-based Literature Search.</a:t>
            </a:r>
          </a:p>
          <a:p>
            <a:pPr>
              <a:buFont typeface="Arial"/>
              <a:buChar char="•"/>
            </a:pPr>
            <a:r>
              <a:rPr lang="en-US" sz="2400">
                <a:solidFill>
                  <a:srgbClr val="FF0000"/>
                </a:solidFill>
              </a:rPr>
              <a:t>20 publications</a:t>
            </a:r>
            <a:r>
              <a:rPr lang="en-US" sz="2000">
                <a:solidFill>
                  <a:srgbClr val="FF0000"/>
                </a:solidFill>
              </a:rPr>
              <a:t>.</a:t>
            </a:r>
            <a:r>
              <a:rPr lang="en-US" sz="2000"/>
              <a:t> </a:t>
            </a:r>
            <a:r>
              <a:rPr lang="en-US" sz="1200"/>
              <a:t>(p. 89). </a:t>
            </a:r>
          </a:p>
          <a:p>
            <a:pPr>
              <a:buFont typeface="Arial"/>
              <a:buChar char="•"/>
            </a:pPr>
            <a:endParaRPr lang="en-US" sz="1200"/>
          </a:p>
          <a:p>
            <a:pPr marL="516636" lvl="2" indent="-457200">
              <a:buAutoNum type="arabicPeriod" startAt="4"/>
            </a:pPr>
            <a:endParaRPr lang="en-US" sz="2000"/>
          </a:p>
        </p:txBody>
      </p:sp>
    </p:spTree>
    <p:extLst>
      <p:ext uri="{BB962C8B-B14F-4D97-AF65-F5344CB8AC3E}">
        <p14:creationId xmlns:p14="http://schemas.microsoft.com/office/powerpoint/2010/main" val="31293921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559298"/>
            <a:ext cx="7520940" cy="3579849"/>
          </a:xfrm>
        </p:spPr>
        <p:txBody>
          <a:bodyPr/>
          <a:lstStyle/>
          <a:p>
            <a:endParaRPr lang="en-US"/>
          </a:p>
          <a:p>
            <a:endParaRPr lang="en-US"/>
          </a:p>
        </p:txBody>
      </p:sp>
      <p:sp>
        <p:nvSpPr>
          <p:cNvPr id="4" name="Rectangle 3"/>
          <p:cNvSpPr/>
          <p:nvPr/>
        </p:nvSpPr>
        <p:spPr>
          <a:xfrm>
            <a:off x="458632" y="1024184"/>
            <a:ext cx="8255399" cy="5324534"/>
          </a:xfrm>
          <a:prstGeom prst="rect">
            <a:avLst/>
          </a:prstGeom>
        </p:spPr>
        <p:txBody>
          <a:bodyPr wrap="square">
            <a:spAutoFit/>
          </a:bodyPr>
          <a:lstStyle/>
          <a:p>
            <a:r>
              <a:rPr lang="en-US" sz="2800" b="1"/>
              <a:t>LEVEL V STUDY</a:t>
            </a:r>
          </a:p>
          <a:p>
            <a:r>
              <a:rPr lang="en-US" sz="2000" b="1"/>
              <a:t> </a:t>
            </a:r>
            <a:r>
              <a:rPr lang="en-US" sz="2400" b="1"/>
              <a:t> Peer-reviewed journal articles &amp; unpublished gray literature. </a:t>
            </a:r>
          </a:p>
          <a:p>
            <a:pPr marL="342900" indent="-342900">
              <a:buFont typeface="Arial"/>
              <a:buChar char="•"/>
            </a:pPr>
            <a:r>
              <a:rPr lang="en-US" sz="2400" b="1"/>
              <a:t>January 2000 to May 2013 on aftercare services. </a:t>
            </a:r>
          </a:p>
          <a:p>
            <a:pPr marL="342900" indent="-342900">
              <a:buFont typeface="Arial"/>
              <a:buChar char="•"/>
            </a:pPr>
            <a:r>
              <a:rPr lang="en-US" sz="2400" b="1"/>
              <a:t>PubMed/Medline, PsycINFO, SocINDEX, and Social Services     </a:t>
            </a:r>
          </a:p>
          <a:p>
            <a:r>
              <a:rPr lang="en-US" sz="2400" b="1"/>
              <a:t>           Abstracts. </a:t>
            </a:r>
          </a:p>
          <a:p>
            <a:pPr marL="342900" indent="-342900">
              <a:buFont typeface="Arial"/>
              <a:buChar char="•"/>
            </a:pPr>
            <a:r>
              <a:rPr lang="en-US" sz="2400" b="1"/>
              <a:t>Google Scholar. </a:t>
            </a:r>
          </a:p>
          <a:p>
            <a:pPr marL="342900" indent="-342900">
              <a:buFont typeface="Arial"/>
              <a:buChar char="•"/>
            </a:pPr>
            <a:r>
              <a:rPr lang="en-US" sz="2400" b="1"/>
              <a:t>childtrafficking.com (CT.com). 	 </a:t>
            </a:r>
          </a:p>
          <a:p>
            <a:pPr marL="342900" indent="-342900">
              <a:buFont typeface="Arial"/>
              <a:buChar char="•"/>
            </a:pPr>
            <a:r>
              <a:rPr lang="en-US" sz="2400" b="1"/>
              <a:t>humantraffickingsearch.net (HTS.net).</a:t>
            </a:r>
          </a:p>
          <a:p>
            <a:pPr marL="342900" indent="-342900">
              <a:buFont typeface="Arial"/>
              <a:buChar char="•"/>
            </a:pPr>
            <a:r>
              <a:rPr lang="en-US" sz="2400" b="1"/>
              <a:t>National Institute of Justice. </a:t>
            </a:r>
          </a:p>
          <a:p>
            <a:pPr marL="342900" indent="-342900">
              <a:buFont typeface="Arial"/>
              <a:buChar char="•"/>
            </a:pPr>
            <a:r>
              <a:rPr lang="en-US" sz="2400" b="1"/>
              <a:t>US Department of Justice. </a:t>
            </a:r>
          </a:p>
          <a:p>
            <a:pPr marL="342900" indent="-342900">
              <a:buFont typeface="Arial"/>
              <a:buChar char="•"/>
            </a:pPr>
            <a:r>
              <a:rPr lang="en-US" sz="2400" b="1"/>
              <a:t>US Department of State.</a:t>
            </a:r>
          </a:p>
          <a:p>
            <a:pPr marL="342900" indent="-342900">
              <a:buFont typeface="Arial"/>
              <a:buChar char="•"/>
            </a:pPr>
            <a:r>
              <a:rPr lang="en-US" sz="2400" b="1"/>
              <a:t>United Nations Higher. </a:t>
            </a:r>
          </a:p>
          <a:p>
            <a:pPr marL="342900" indent="-342900">
              <a:buFont typeface="Arial"/>
              <a:buChar char="•"/>
            </a:pPr>
            <a:r>
              <a:rPr lang="en-US" sz="2400" b="1"/>
              <a:t>Commissioner for Refugees (UNHCR</a:t>
            </a:r>
            <a:r>
              <a:rPr lang="en-US" sz="2000" b="1"/>
              <a:t>).</a:t>
            </a:r>
          </a:p>
          <a:p>
            <a:pPr marL="342900" indent="-342900">
              <a:buFont typeface="Arial"/>
              <a:buChar char="•"/>
            </a:pPr>
            <a:r>
              <a:rPr lang="en-US" sz="2400" b="1">
                <a:sym typeface="Wingdings"/>
              </a:rPr>
              <a:t>    </a:t>
            </a:r>
            <a:r>
              <a:rPr lang="en-US" sz="2400" b="1">
                <a:solidFill>
                  <a:srgbClr val="FF0000"/>
                </a:solidFill>
                <a:sym typeface="Wingdings"/>
              </a:rPr>
              <a:t>15 articles.      </a:t>
            </a:r>
            <a:r>
              <a:rPr lang="en-US" sz="1200" b="1">
                <a:solidFill>
                  <a:srgbClr val="000000"/>
                </a:solidFill>
                <a:sym typeface="Wingdings"/>
              </a:rPr>
              <a:t>(pp.3-4)</a:t>
            </a:r>
          </a:p>
        </p:txBody>
      </p:sp>
    </p:spTree>
    <p:extLst>
      <p:ext uri="{BB962C8B-B14F-4D97-AF65-F5344CB8AC3E}">
        <p14:creationId xmlns:p14="http://schemas.microsoft.com/office/powerpoint/2010/main" val="2548574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3" y="292255"/>
            <a:ext cx="8079001" cy="872061"/>
          </a:xfrm>
        </p:spPr>
        <p:txBody>
          <a:bodyPr/>
          <a:lstStyle/>
          <a:p>
            <a:r>
              <a:rPr lang="en-US" sz="1600" b="1" dirty="0"/>
              <a:t>Muraya. D.N. &amp; Fry, D. (2015).  Aftercare services for child victims of sex trafficking: A systematic review of policy and practice, </a:t>
            </a:r>
            <a:r>
              <a:rPr lang="en-US" sz="1600" b="1" i="1" dirty="0"/>
              <a:t>Trauma Violence Abuse.</a:t>
            </a:r>
            <a:r>
              <a:rPr lang="en-US" sz="1600" b="1" dirty="0"/>
              <a:t> </a:t>
            </a:r>
            <a:r>
              <a:rPr lang="en-US" sz="1600" b="1" dirty="0" err="1"/>
              <a:t>doi</a:t>
            </a:r>
            <a:r>
              <a:rPr lang="en-US" sz="1600" b="1" dirty="0"/>
              <a:t>: 10.1177/1524838015584356</a:t>
            </a:r>
          </a:p>
        </p:txBody>
      </p:sp>
      <p:sp>
        <p:nvSpPr>
          <p:cNvPr id="3" name="Content Placeholder 2"/>
          <p:cNvSpPr>
            <a:spLocks noGrp="1"/>
          </p:cNvSpPr>
          <p:nvPr>
            <p:ph idx="1"/>
          </p:nvPr>
        </p:nvSpPr>
        <p:spPr>
          <a:xfrm>
            <a:off x="458633" y="1164316"/>
            <a:ext cx="7885267" cy="3974831"/>
          </a:xfrm>
        </p:spPr>
        <p:txBody>
          <a:bodyPr/>
          <a:lstStyle/>
          <a:p>
            <a:r>
              <a:rPr lang="en-US"/>
              <a:t>	</a:t>
            </a:r>
          </a:p>
        </p:txBody>
      </p:sp>
      <p:sp>
        <p:nvSpPr>
          <p:cNvPr id="4" name="Rectangle 3"/>
          <p:cNvSpPr/>
          <p:nvPr/>
        </p:nvSpPr>
        <p:spPr>
          <a:xfrm>
            <a:off x="356349" y="1598868"/>
            <a:ext cx="8357683" cy="4832092"/>
          </a:xfrm>
          <a:prstGeom prst="rect">
            <a:avLst/>
          </a:prstGeom>
        </p:spPr>
        <p:txBody>
          <a:bodyPr wrap="square">
            <a:spAutoFit/>
          </a:bodyPr>
          <a:lstStyle/>
          <a:p>
            <a:r>
              <a:rPr lang="en-US" sz="3200" b="1" dirty="0"/>
              <a:t>Trauma-informed care</a:t>
            </a:r>
          </a:p>
          <a:p>
            <a:endParaRPr lang="en-US" sz="3200" b="1" dirty="0"/>
          </a:p>
          <a:p>
            <a:r>
              <a:rPr lang="en-US" sz="3200" b="1" dirty="0"/>
              <a:t>Trauma Focused Cognitive Behavior Therapy</a:t>
            </a:r>
          </a:p>
          <a:p>
            <a:r>
              <a:rPr lang="en-US" sz="3200" b="1" dirty="0"/>
              <a:t> </a:t>
            </a:r>
            <a:r>
              <a:rPr lang="en-US" sz="1200" b="1" dirty="0"/>
              <a:t>(Cary &amp; McMillen, 2012; Cohen, </a:t>
            </a:r>
            <a:r>
              <a:rPr lang="en-US" sz="1200" b="1" dirty="0" err="1"/>
              <a:t>Mannarino</a:t>
            </a:r>
            <a:r>
              <a:rPr lang="en-US" sz="1200" b="1" dirty="0"/>
              <a:t>, Berliner, &amp; </a:t>
            </a:r>
            <a:r>
              <a:rPr lang="en-US" sz="1200" b="1" dirty="0" err="1"/>
              <a:t>Deblinger</a:t>
            </a:r>
            <a:r>
              <a:rPr lang="en-US" sz="1200" b="1" dirty="0"/>
              <a:t>, 2000; </a:t>
            </a:r>
            <a:r>
              <a:rPr lang="en-US" sz="1200" b="1" dirty="0" err="1"/>
              <a:t>Deblinger</a:t>
            </a:r>
            <a:r>
              <a:rPr lang="en-US" sz="1200" b="1" dirty="0"/>
              <a:t>, </a:t>
            </a:r>
            <a:r>
              <a:rPr lang="en-US" sz="1200" b="1" dirty="0" err="1"/>
              <a:t>Mannarino</a:t>
            </a:r>
            <a:r>
              <a:rPr lang="en-US" sz="1200" b="1" dirty="0"/>
              <a:t>, Cohen, Runyon, &amp; Steer, 2011; Frederick, 2005; IOM, 2004; Macy &amp; Johns, 2011; SARI, n.d.; Van der Keur, 2013; Wo ̈</a:t>
            </a:r>
            <a:r>
              <a:rPr lang="en-US" sz="1200" b="1" dirty="0" err="1"/>
              <a:t>lte</a:t>
            </a:r>
            <a:r>
              <a:rPr lang="en-US" sz="1200" b="1" dirty="0"/>
              <a:t> &amp; </a:t>
            </a:r>
            <a:r>
              <a:rPr lang="en-US" sz="1200" b="1" dirty="0" err="1"/>
              <a:t>Tautz</a:t>
            </a:r>
            <a:r>
              <a:rPr lang="en-US" sz="1200" b="1" dirty="0"/>
              <a:t>, 2007). </a:t>
            </a:r>
          </a:p>
          <a:p>
            <a:endParaRPr lang="en-US" sz="1600" b="1" dirty="0"/>
          </a:p>
          <a:p>
            <a:r>
              <a:rPr lang="en-US" sz="3200" b="1" dirty="0"/>
              <a:t>Life Skills</a:t>
            </a:r>
          </a:p>
          <a:p>
            <a:pPr marL="223838" indent="-223838">
              <a:buFont typeface="Arial"/>
              <a:buChar char="•"/>
            </a:pPr>
            <a:r>
              <a:rPr lang="en-US" sz="2800" b="1" dirty="0"/>
              <a:t>No specific assessment, treatment, definition.</a:t>
            </a:r>
          </a:p>
          <a:p>
            <a:r>
              <a:rPr lang="en-US" sz="3200" b="1" dirty="0"/>
              <a:t>Work-related skills</a:t>
            </a:r>
          </a:p>
          <a:p>
            <a:pPr marL="223838" indent="-223838">
              <a:buFont typeface="Arial"/>
              <a:buChar char="•"/>
            </a:pPr>
            <a:r>
              <a:rPr lang="en-US" sz="2800" b="1" dirty="0"/>
              <a:t>No specific assessment, treatment, definition.</a:t>
            </a:r>
          </a:p>
          <a:p>
            <a:endParaRPr lang="en-US" sz="3200" b="1" dirty="0">
              <a:solidFill>
                <a:srgbClr val="000000"/>
              </a:solidFill>
              <a:sym typeface="Wingdings"/>
            </a:endParaRPr>
          </a:p>
        </p:txBody>
      </p:sp>
    </p:spTree>
    <p:extLst>
      <p:ext uri="{BB962C8B-B14F-4D97-AF65-F5344CB8AC3E}">
        <p14:creationId xmlns:p14="http://schemas.microsoft.com/office/powerpoint/2010/main" val="15499901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0" dur="500"/>
                                        <p:tgtEl>
                                          <p:spTgt spid="4">
                                            <p:txEl>
                                              <p:pRg st="5" end="5"/>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3" dur="500"/>
                                        <p:tgtEl>
                                          <p:spTgt spid="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randombar(horizontal)">
                                      <p:cBhvr>
                                        <p:cTn id="28" dur="500"/>
                                        <p:tgtEl>
                                          <p:spTgt spid="4">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35" y="365760"/>
            <a:ext cx="8160977" cy="548640"/>
          </a:xfrm>
        </p:spPr>
        <p:txBody>
          <a:bodyPr/>
          <a:lstStyle/>
          <a:p>
            <a:r>
              <a:rPr lang="en-US" sz="1600" b="1"/>
              <a:t>De Chesney, M. (2013). Psychiatric-mental health nurses and the sex trafficking pandemic. I</a:t>
            </a:r>
            <a:r>
              <a:rPr lang="en-US" sz="1600" b="1" i="1"/>
              <a:t>ssues in Mental Health Nursing, 34</a:t>
            </a:r>
            <a:r>
              <a:rPr lang="en-US" sz="1600" b="1"/>
              <a:t>(12),901-907. doi: 10.3109/01612840.2013.857200</a:t>
            </a:r>
          </a:p>
        </p:txBody>
      </p:sp>
      <p:sp>
        <p:nvSpPr>
          <p:cNvPr id="3" name="Content Placeholder 2"/>
          <p:cNvSpPr>
            <a:spLocks noGrp="1"/>
          </p:cNvSpPr>
          <p:nvPr>
            <p:ph idx="1"/>
          </p:nvPr>
        </p:nvSpPr>
        <p:spPr>
          <a:xfrm>
            <a:off x="822960" y="1100629"/>
            <a:ext cx="7708452" cy="5571730"/>
          </a:xfrm>
        </p:spPr>
        <p:txBody>
          <a:bodyPr>
            <a:normAutofit fontScale="92500" lnSpcReduction="20000"/>
          </a:bodyPr>
          <a:lstStyle/>
          <a:p>
            <a:r>
              <a:rPr lang="en-US" sz="3600"/>
              <a:t>Literature review:</a:t>
            </a:r>
          </a:p>
          <a:p>
            <a:pPr marL="228600" indent="-228600">
              <a:buFont typeface="Arial"/>
              <a:buChar char="•"/>
            </a:pPr>
            <a:r>
              <a:rPr lang="en-US" sz="3600"/>
              <a:t> Psychiatric nursing perspective</a:t>
            </a:r>
          </a:p>
          <a:p>
            <a:pPr marL="228600" indent="-228600">
              <a:buFont typeface="Arial"/>
              <a:buChar char="•"/>
            </a:pPr>
            <a:endParaRPr lang="en-US" sz="3600"/>
          </a:p>
          <a:p>
            <a:pPr marL="228600" indent="-228600">
              <a:buFont typeface="Arial"/>
              <a:buChar char="•"/>
            </a:pPr>
            <a:r>
              <a:rPr lang="en-US" sz="3600"/>
              <a:t>Trauma Focused cognitive behavioral therapy (TF-CBT). </a:t>
            </a:r>
          </a:p>
          <a:p>
            <a:pPr marL="228600" indent="-228600">
              <a:buFont typeface="Arial"/>
              <a:buChar char="•"/>
            </a:pPr>
            <a:r>
              <a:rPr lang="en-US" sz="3600"/>
              <a:t> Dialectical Trauma Focused cognitive behavior therapy (DTF-CBT)</a:t>
            </a:r>
            <a:endParaRPr lang="en-US" sz="1200"/>
          </a:p>
          <a:p>
            <a:pPr marL="228600" indent="-228600">
              <a:buFont typeface="Arial"/>
              <a:buChar char="•"/>
            </a:pPr>
            <a:r>
              <a:rPr lang="en-US" sz="1200"/>
              <a:t>	(Classon, Koopman, Nevill-Manning, &amp; Spiegel, 2001; Cohen &amp; Mannarino, 1996a,1996b, 1997; Linehan, 2006).</a:t>
            </a:r>
          </a:p>
          <a:p>
            <a:pPr marL="228600" indent="-228600">
              <a:buFont typeface="Arial"/>
              <a:buChar char="•"/>
            </a:pPr>
            <a:r>
              <a:rPr lang="en-US" sz="3600"/>
              <a:t>Family-based psychoeducation, relaxation, and cognitive exercises </a:t>
            </a:r>
            <a:r>
              <a:rPr lang="en-US" sz="1200" baseline="30000"/>
              <a:t>(Cohen, Mannarino, &amp; Deblinger, 2006).</a:t>
            </a:r>
          </a:p>
          <a:p>
            <a:pPr marL="228600" indent="-228600">
              <a:buFont typeface="Arial"/>
              <a:buChar char="•"/>
            </a:pPr>
            <a:r>
              <a:rPr lang="en-US" sz="3600"/>
              <a:t>Peer support.</a:t>
            </a:r>
          </a:p>
        </p:txBody>
      </p:sp>
    </p:spTree>
    <p:extLst>
      <p:ext uri="{BB962C8B-B14F-4D97-AF65-F5344CB8AC3E}">
        <p14:creationId xmlns:p14="http://schemas.microsoft.com/office/powerpoint/2010/main" val="34855349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60" y="254000"/>
            <a:ext cx="7520940" cy="889000"/>
          </a:xfrm>
        </p:spPr>
        <p:txBody>
          <a:bodyPr/>
          <a:lstStyle/>
          <a:p>
            <a:r>
              <a:rPr lang="en-US" sz="1200" b="1"/>
              <a:t>Ratcliff, E., Farnworth, L., &amp; Lentin, P. (2011). Journey to wholeness: The experience of engaging in physical occupation for women survivors of childhood abuse. </a:t>
            </a:r>
            <a:r>
              <a:rPr lang="en-US" sz="1200" b="1" i="1"/>
              <a:t>Journal of Occupational Science, 9</a:t>
            </a:r>
            <a:r>
              <a:rPr lang="en-US" sz="1200" b="1"/>
              <a:t>(2), 65-71.</a:t>
            </a:r>
            <a:r>
              <a:rPr lang="en-US" sz="1200" b="1" i="1"/>
              <a:t> </a:t>
            </a:r>
            <a:r>
              <a:rPr lang="en-US" sz="1200" b="1"/>
              <a:t>doi: 10.1080/14427591.2002.9686494</a:t>
            </a:r>
            <a:br>
              <a:rPr lang="en-US" sz="1200" b="1"/>
            </a:br>
            <a:br>
              <a:rPr lang="en-US" sz="1200"/>
            </a:br>
            <a:endParaRPr lang="en-US" sz="1200"/>
          </a:p>
        </p:txBody>
      </p:sp>
      <p:sp>
        <p:nvSpPr>
          <p:cNvPr id="3" name="Content Placeholder 2"/>
          <p:cNvSpPr>
            <a:spLocks noGrp="1"/>
          </p:cNvSpPr>
          <p:nvPr>
            <p:ph idx="1"/>
          </p:nvPr>
        </p:nvSpPr>
        <p:spPr>
          <a:xfrm>
            <a:off x="797560" y="1267346"/>
            <a:ext cx="7913146" cy="4753948"/>
          </a:xfrm>
        </p:spPr>
        <p:txBody>
          <a:bodyPr>
            <a:noAutofit/>
          </a:bodyPr>
          <a:lstStyle/>
          <a:p>
            <a:r>
              <a:rPr lang="en-US" sz="3200" dirty="0"/>
              <a:t>Narratives of 2 sex abuse survivors with multidisciplinary research. </a:t>
            </a:r>
          </a:p>
          <a:p>
            <a:r>
              <a:rPr lang="en-US" sz="3200" dirty="0"/>
              <a:t>Literature from </a:t>
            </a:r>
          </a:p>
          <a:p>
            <a:pPr>
              <a:buFont typeface="Arial"/>
              <a:buChar char="•"/>
            </a:pPr>
            <a:r>
              <a:rPr lang="en-US" sz="3200" dirty="0"/>
              <a:t>CSA</a:t>
            </a:r>
          </a:p>
          <a:p>
            <a:pPr>
              <a:buFont typeface="Arial"/>
              <a:buChar char="•"/>
            </a:pPr>
            <a:r>
              <a:rPr lang="en-US" sz="3200" dirty="0"/>
              <a:t>Trauma</a:t>
            </a:r>
          </a:p>
          <a:p>
            <a:pPr>
              <a:buFont typeface="Arial"/>
              <a:buChar char="•"/>
            </a:pPr>
            <a:r>
              <a:rPr lang="en-US" sz="3200" dirty="0"/>
              <a:t>Neurophysiology  </a:t>
            </a:r>
          </a:p>
          <a:p>
            <a:pPr>
              <a:buFont typeface="Arial"/>
              <a:buChar char="•"/>
            </a:pPr>
            <a:r>
              <a:rPr lang="en-US" sz="3200" dirty="0"/>
              <a:t>Occupational science </a:t>
            </a:r>
            <a:r>
              <a:rPr lang="en-US" sz="1200" dirty="0"/>
              <a:t>(p.67).</a:t>
            </a:r>
          </a:p>
        </p:txBody>
      </p:sp>
    </p:spTree>
    <p:extLst>
      <p:ext uri="{BB962C8B-B14F-4D97-AF65-F5344CB8AC3E}">
        <p14:creationId xmlns:p14="http://schemas.microsoft.com/office/powerpoint/2010/main" val="40786338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3A74-46D7-C549-9B0B-624A179C76D2}"/>
              </a:ext>
            </a:extLst>
          </p:cNvPr>
          <p:cNvSpPr>
            <a:spLocks noGrp="1"/>
          </p:cNvSpPr>
          <p:nvPr>
            <p:ph type="title"/>
          </p:nvPr>
        </p:nvSpPr>
        <p:spPr/>
        <p:txBody>
          <a:bodyPr/>
          <a:lstStyle/>
          <a:p>
            <a:pPr algn="ctr"/>
            <a:r>
              <a:rPr lang="en-US" b="1" dirty="0"/>
              <a:t>Defining my  project</a:t>
            </a:r>
          </a:p>
        </p:txBody>
      </p:sp>
      <p:sp>
        <p:nvSpPr>
          <p:cNvPr id="3" name="Content Placeholder 2">
            <a:extLst>
              <a:ext uri="{FF2B5EF4-FFF2-40B4-BE49-F238E27FC236}">
                <a16:creationId xmlns:a16="http://schemas.microsoft.com/office/drawing/2014/main" id="{13A51EED-B9D9-2D47-907E-059E93DFF6A5}"/>
              </a:ext>
            </a:extLst>
          </p:cNvPr>
          <p:cNvSpPr>
            <a:spLocks noGrp="1"/>
          </p:cNvSpPr>
          <p:nvPr>
            <p:ph idx="1"/>
          </p:nvPr>
        </p:nvSpPr>
        <p:spPr>
          <a:xfrm>
            <a:off x="822960" y="1100628"/>
            <a:ext cx="7520940" cy="5123709"/>
          </a:xfrm>
        </p:spPr>
        <p:txBody>
          <a:bodyPr>
            <a:normAutofit fontScale="70000" lnSpcReduction="20000"/>
          </a:bodyPr>
          <a:lstStyle/>
          <a:p>
            <a:pPr marL="0" indent="0"/>
            <a:r>
              <a:rPr lang="en-US" sz="4100" dirty="0"/>
              <a:t>1. Prevention, Protection or Prosecution?</a:t>
            </a:r>
          </a:p>
          <a:p>
            <a:pPr>
              <a:buAutoNum type="arabicPeriod" startAt="2"/>
            </a:pPr>
            <a:r>
              <a:rPr lang="en-US" sz="4100" dirty="0"/>
              <a:t>Protection:  Intervention</a:t>
            </a:r>
          </a:p>
          <a:p>
            <a:pPr>
              <a:buAutoNum type="arabicPeriod" startAt="2"/>
            </a:pPr>
            <a:r>
              <a:rPr lang="en-US" sz="4100" dirty="0"/>
              <a:t>Stage of Recovery</a:t>
            </a:r>
          </a:p>
          <a:p>
            <a:pPr lvl="2">
              <a:buAutoNum type="arabicPeriod" startAt="2"/>
            </a:pPr>
            <a:r>
              <a:rPr lang="en-US" sz="4100" dirty="0"/>
              <a:t>Pre-recovery: substance </a:t>
            </a:r>
            <a:r>
              <a:rPr lang="en-US" sz="4100" dirty="0" err="1"/>
              <a:t>withdrawl</a:t>
            </a:r>
            <a:r>
              <a:rPr lang="en-US" sz="4100" dirty="0"/>
              <a:t>, 	emotional stabilization</a:t>
            </a:r>
          </a:p>
          <a:p>
            <a:pPr lvl="2">
              <a:buAutoNum type="arabicPeriod" startAt="2"/>
            </a:pPr>
            <a:r>
              <a:rPr lang="en-US" sz="4100" dirty="0"/>
              <a:t>Early Recovery:  Basic routines, education, 	finding benefits</a:t>
            </a:r>
          </a:p>
          <a:p>
            <a:pPr lvl="2">
              <a:buAutoNum type="arabicPeriod" startAt="2"/>
            </a:pPr>
            <a:r>
              <a:rPr lang="en-US" sz="4100" dirty="0"/>
              <a:t>Mid-stream Recovery:  Advanced ADLs, 	community activities</a:t>
            </a:r>
          </a:p>
          <a:p>
            <a:pPr lvl="2">
              <a:buAutoNum type="arabicPeriod" startAt="2"/>
            </a:pPr>
            <a:r>
              <a:rPr lang="en-US" sz="4100" dirty="0"/>
              <a:t>Final Stage Recovery: IADLs, employment, </a:t>
            </a:r>
          </a:p>
          <a:p>
            <a:pPr lvl="2">
              <a:buAutoNum type="arabicPeriod" startAt="2"/>
            </a:pPr>
            <a:r>
              <a:rPr lang="en-US" sz="4100" dirty="0"/>
              <a:t>Transition:  Community Integration, Manage 	legal status/expunge records</a:t>
            </a:r>
          </a:p>
          <a:p>
            <a:pPr lvl="2">
              <a:buAutoNum type="arabicPeriod" startAt="2"/>
            </a:pPr>
            <a:endParaRPr lang="en-US" dirty="0"/>
          </a:p>
        </p:txBody>
      </p:sp>
    </p:spTree>
    <p:extLst>
      <p:ext uri="{BB962C8B-B14F-4D97-AF65-F5344CB8AC3E}">
        <p14:creationId xmlns:p14="http://schemas.microsoft.com/office/powerpoint/2010/main" val="128681896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380" y="296140"/>
            <a:ext cx="8083882" cy="620662"/>
          </a:xfrm>
        </p:spPr>
        <p:txBody>
          <a:bodyPr/>
          <a:lstStyle/>
          <a:p>
            <a:pPr algn="ctr"/>
            <a:r>
              <a:rPr lang="en-US" sz="3200" b="1" dirty="0"/>
              <a:t>Trafficking BY THE NUMBERS</a:t>
            </a:r>
          </a:p>
        </p:txBody>
      </p:sp>
      <p:sp>
        <p:nvSpPr>
          <p:cNvPr id="4" name="Content Placeholder 3"/>
          <p:cNvSpPr>
            <a:spLocks noGrp="1"/>
          </p:cNvSpPr>
          <p:nvPr>
            <p:ph idx="1"/>
          </p:nvPr>
        </p:nvSpPr>
        <p:spPr>
          <a:xfrm>
            <a:off x="739414" y="916801"/>
            <a:ext cx="8150585" cy="5645059"/>
          </a:xfrm>
        </p:spPr>
        <p:txBody>
          <a:bodyPr>
            <a:normAutofit fontScale="92500" lnSpcReduction="10000"/>
          </a:bodyPr>
          <a:lstStyle/>
          <a:p>
            <a:endParaRPr lang="en-US" baseline="30000" dirty="0"/>
          </a:p>
          <a:p>
            <a:r>
              <a:rPr lang="en-US" sz="4800" dirty="0"/>
              <a:t>Clandestine nature of trafficking        		</a:t>
            </a:r>
            <a:r>
              <a:rPr lang="en-US" sz="4800" dirty="0">
                <a:sym typeface="Wingdings"/>
              </a:rPr>
              <a:t> Statistics</a:t>
            </a:r>
            <a:endParaRPr lang="en-US" sz="4800" dirty="0"/>
          </a:p>
          <a:p>
            <a:endParaRPr lang="en-US" sz="4800" dirty="0"/>
          </a:p>
          <a:p>
            <a:r>
              <a:rPr lang="en-US" sz="4800" dirty="0"/>
              <a:t>29 million to 49 million . . .                  </a:t>
            </a:r>
          </a:p>
          <a:p>
            <a:r>
              <a:rPr lang="en-US" sz="4800" dirty="0"/>
              <a:t>                    or more?</a:t>
            </a:r>
          </a:p>
          <a:p>
            <a:endParaRPr lang="en-US" dirty="0"/>
          </a:p>
          <a:p>
            <a:endParaRPr lang="en-US" dirty="0"/>
          </a:p>
          <a:p>
            <a:r>
              <a:rPr lang="en-US" sz="2200" dirty="0"/>
              <a:t>(Alvarez &amp; Alessi, 2012; Bryant et al., 2015; Dank et al., 2014; Estes &amp; Weiner, 2001; Hardy, Compton, &amp; McPhatter, </a:t>
            </a:r>
            <a:r>
              <a:rPr lang="en-US" sz="2200" dirty="0">
                <a:solidFill>
                  <a:srgbClr val="000000"/>
                </a:solidFill>
                <a:ea typeface="Arial"/>
                <a:cs typeface="Arial"/>
              </a:rPr>
              <a:t>2013; ILO, 2020; Lloyd, 2011; </a:t>
            </a:r>
            <a:r>
              <a:rPr lang="en-US" sz="2200" dirty="0"/>
              <a:t>Hodge, 2014; Meshkovska et al., 2015; Nawyn et al., 2013; United Nations, 2020; United Nations Children’s Fund, n.d.</a:t>
            </a:r>
            <a:r>
              <a:rPr lang="en-US" sz="2200" dirty="0">
                <a:solidFill>
                  <a:srgbClr val="000000"/>
                </a:solidFill>
                <a:ea typeface="Arial"/>
                <a:cs typeface="Arial"/>
              </a:rPr>
              <a:t>). </a:t>
            </a:r>
            <a:endParaRPr lang="en-US" sz="2200" dirty="0"/>
          </a:p>
        </p:txBody>
      </p:sp>
    </p:spTree>
    <p:extLst>
      <p:ext uri="{BB962C8B-B14F-4D97-AF65-F5344CB8AC3E}">
        <p14:creationId xmlns:p14="http://schemas.microsoft.com/office/powerpoint/2010/main" val="3725272061"/>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359E-F747-7A4E-BE41-84399B6273E6}"/>
              </a:ext>
            </a:extLst>
          </p:cNvPr>
          <p:cNvSpPr>
            <a:spLocks noGrp="1"/>
          </p:cNvSpPr>
          <p:nvPr>
            <p:ph type="title"/>
          </p:nvPr>
        </p:nvSpPr>
        <p:spPr>
          <a:xfrm>
            <a:off x="822960" y="365760"/>
            <a:ext cx="7711440" cy="548640"/>
          </a:xfrm>
        </p:spPr>
        <p:txBody>
          <a:bodyPr/>
          <a:lstStyle/>
          <a:p>
            <a:r>
              <a:rPr lang="en-US" b="1" dirty="0"/>
              <a:t>AND THE LITERATURE SAYS</a:t>
            </a:r>
          </a:p>
        </p:txBody>
      </p:sp>
      <p:sp>
        <p:nvSpPr>
          <p:cNvPr id="3" name="Content Placeholder 2">
            <a:extLst>
              <a:ext uri="{FF2B5EF4-FFF2-40B4-BE49-F238E27FC236}">
                <a16:creationId xmlns:a16="http://schemas.microsoft.com/office/drawing/2014/main" id="{EBA312BD-1E1E-274D-9E77-E0ADBCEA8A4F}"/>
              </a:ext>
            </a:extLst>
          </p:cNvPr>
          <p:cNvSpPr>
            <a:spLocks noGrp="1"/>
          </p:cNvSpPr>
          <p:nvPr>
            <p:ph idx="1"/>
          </p:nvPr>
        </p:nvSpPr>
        <p:spPr>
          <a:xfrm>
            <a:off x="336884" y="1100628"/>
            <a:ext cx="8438148" cy="3579849"/>
          </a:xfrm>
        </p:spPr>
        <p:txBody>
          <a:bodyPr>
            <a:normAutofit lnSpcReduction="10000"/>
          </a:bodyPr>
          <a:lstStyle/>
          <a:p>
            <a:pPr algn="ctr"/>
            <a:r>
              <a:rPr lang="en-US" sz="4000" dirty="0"/>
              <a:t>MOST ESSENTIAL, LEAST ADDRE$SED </a:t>
            </a:r>
          </a:p>
          <a:p>
            <a:endParaRPr lang="en-US" sz="4000" dirty="0"/>
          </a:p>
          <a:p>
            <a:endParaRPr lang="en-US" sz="4000" dirty="0"/>
          </a:p>
          <a:p>
            <a:endParaRPr lang="en-US" sz="4000" dirty="0"/>
          </a:p>
          <a:p>
            <a:pPr algn="ctr"/>
            <a:r>
              <a:rPr lang="en-US" sz="5400" dirty="0"/>
              <a:t>COMMUNITY INTEGRATION</a:t>
            </a:r>
          </a:p>
        </p:txBody>
      </p:sp>
    </p:spTree>
    <p:extLst>
      <p:ext uri="{BB962C8B-B14F-4D97-AF65-F5344CB8AC3E}">
        <p14:creationId xmlns:p14="http://schemas.microsoft.com/office/powerpoint/2010/main" val="2481642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7FE0-8D82-8242-A576-D613F8B647EE}"/>
              </a:ext>
            </a:extLst>
          </p:cNvPr>
          <p:cNvSpPr>
            <a:spLocks noGrp="1"/>
          </p:cNvSpPr>
          <p:nvPr>
            <p:ph type="title"/>
          </p:nvPr>
        </p:nvSpPr>
        <p:spPr/>
        <p:txBody>
          <a:bodyPr/>
          <a:lstStyle/>
          <a:p>
            <a:pPr algn="ctr"/>
            <a:r>
              <a:rPr lang="en-US" sz="4400" dirty="0"/>
              <a:t>COMMUNITY INTEGRATION</a:t>
            </a:r>
          </a:p>
        </p:txBody>
      </p:sp>
      <p:sp>
        <p:nvSpPr>
          <p:cNvPr id="3" name="Content Placeholder 2">
            <a:extLst>
              <a:ext uri="{FF2B5EF4-FFF2-40B4-BE49-F238E27FC236}">
                <a16:creationId xmlns:a16="http://schemas.microsoft.com/office/drawing/2014/main" id="{A3693181-8F4C-7349-9E70-69D2F75906D4}"/>
              </a:ext>
            </a:extLst>
          </p:cNvPr>
          <p:cNvSpPr>
            <a:spLocks noGrp="1"/>
          </p:cNvSpPr>
          <p:nvPr>
            <p:ph idx="1"/>
          </p:nvPr>
        </p:nvSpPr>
        <p:spPr/>
        <p:txBody>
          <a:bodyPr>
            <a:normAutofit fontScale="92500" lnSpcReduction="20000"/>
          </a:bodyPr>
          <a:lstStyle/>
          <a:p>
            <a:r>
              <a:rPr lang="en-US" sz="4400" dirty="0"/>
              <a:t>COMMUNITY COMPONENTS</a:t>
            </a:r>
          </a:p>
          <a:p>
            <a:r>
              <a:rPr lang="en-US" sz="4400" dirty="0"/>
              <a:t>	--SHELTER</a:t>
            </a:r>
          </a:p>
          <a:p>
            <a:r>
              <a:rPr lang="en-US" sz="4400" dirty="0"/>
              <a:t>	--EMPLOYMENT</a:t>
            </a:r>
          </a:p>
          <a:p>
            <a:r>
              <a:rPr lang="en-US" sz="4400" dirty="0"/>
              <a:t>	--FOOD</a:t>
            </a:r>
          </a:p>
          <a:p>
            <a:r>
              <a:rPr lang="en-US" sz="4400" dirty="0"/>
              <a:t>  </a:t>
            </a:r>
          </a:p>
          <a:p>
            <a:endParaRPr lang="en-US" dirty="0"/>
          </a:p>
          <a:p>
            <a:r>
              <a:rPr lang="en-US" dirty="0"/>
              <a:t>	</a:t>
            </a:r>
          </a:p>
        </p:txBody>
      </p:sp>
    </p:spTree>
    <p:extLst>
      <p:ext uri="{BB962C8B-B14F-4D97-AF65-F5344CB8AC3E}">
        <p14:creationId xmlns:p14="http://schemas.microsoft.com/office/powerpoint/2010/main" val="1990857370"/>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7FE0-8D82-8242-A576-D613F8B647EE}"/>
              </a:ext>
            </a:extLst>
          </p:cNvPr>
          <p:cNvSpPr>
            <a:spLocks noGrp="1"/>
          </p:cNvSpPr>
          <p:nvPr>
            <p:ph type="title"/>
          </p:nvPr>
        </p:nvSpPr>
        <p:spPr/>
        <p:txBody>
          <a:bodyPr/>
          <a:lstStyle/>
          <a:p>
            <a:pPr algn="ctr"/>
            <a:r>
              <a:rPr lang="en-US" sz="4400" dirty="0"/>
              <a:t>COMMUNITY INTEGRATION</a:t>
            </a:r>
          </a:p>
        </p:txBody>
      </p:sp>
      <p:sp>
        <p:nvSpPr>
          <p:cNvPr id="3" name="Content Placeholder 2">
            <a:extLst>
              <a:ext uri="{FF2B5EF4-FFF2-40B4-BE49-F238E27FC236}">
                <a16:creationId xmlns:a16="http://schemas.microsoft.com/office/drawing/2014/main" id="{A3693181-8F4C-7349-9E70-69D2F75906D4}"/>
              </a:ext>
            </a:extLst>
          </p:cNvPr>
          <p:cNvSpPr>
            <a:spLocks noGrp="1"/>
          </p:cNvSpPr>
          <p:nvPr>
            <p:ph idx="1"/>
          </p:nvPr>
        </p:nvSpPr>
        <p:spPr>
          <a:xfrm>
            <a:off x="822960" y="1100628"/>
            <a:ext cx="7520940" cy="5391612"/>
          </a:xfrm>
        </p:spPr>
        <p:txBody>
          <a:bodyPr>
            <a:normAutofit fontScale="85000" lnSpcReduction="10000"/>
          </a:bodyPr>
          <a:lstStyle/>
          <a:p>
            <a:r>
              <a:rPr lang="en-US" sz="4800" dirty="0">
                <a:solidFill>
                  <a:srgbClr val="FF0000"/>
                </a:solidFill>
              </a:rPr>
              <a:t>SUCCESS</a:t>
            </a:r>
            <a:r>
              <a:rPr lang="en-US" sz="3200" dirty="0">
                <a:solidFill>
                  <a:srgbClr val="FF0000"/>
                </a:solidFill>
              </a:rPr>
              <a:t> </a:t>
            </a:r>
            <a:r>
              <a:rPr lang="en-US" sz="3200" dirty="0"/>
              <a:t>IN COMMUNITY INTEGRATION</a:t>
            </a:r>
          </a:p>
          <a:p>
            <a:r>
              <a:rPr lang="en-US" sz="3200" dirty="0"/>
              <a:t>	</a:t>
            </a:r>
            <a:r>
              <a:rPr lang="en-US" sz="4600" dirty="0"/>
              <a:t>--EMOTIONAL INTEGRATION</a:t>
            </a:r>
          </a:p>
          <a:p>
            <a:r>
              <a:rPr lang="en-US" sz="4600" dirty="0"/>
              <a:t>	--NEIGHBORHOOD INTEGRATION </a:t>
            </a:r>
          </a:p>
          <a:p>
            <a:r>
              <a:rPr lang="en-US" sz="4600" dirty="0"/>
              <a:t>	--WORK SETTING INTEGRATION</a:t>
            </a:r>
          </a:p>
          <a:p>
            <a:r>
              <a:rPr lang="en-US" sz="4600" dirty="0"/>
              <a:t>	--LEISURE SKILLS</a:t>
            </a:r>
          </a:p>
          <a:p>
            <a:r>
              <a:rPr lang="en-US" sz="4600" dirty="0"/>
              <a:t>	--IADLs</a:t>
            </a:r>
          </a:p>
          <a:p>
            <a:r>
              <a:rPr lang="en-US" sz="3200" dirty="0"/>
              <a:t>  </a:t>
            </a:r>
          </a:p>
          <a:p>
            <a:endParaRPr lang="en-US" dirty="0"/>
          </a:p>
          <a:p>
            <a:r>
              <a:rPr lang="en-US" dirty="0"/>
              <a:t>	</a:t>
            </a:r>
          </a:p>
        </p:txBody>
      </p:sp>
    </p:spTree>
    <p:extLst>
      <p:ext uri="{BB962C8B-B14F-4D97-AF65-F5344CB8AC3E}">
        <p14:creationId xmlns:p14="http://schemas.microsoft.com/office/powerpoint/2010/main" val="361111474"/>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937740"/>
          </a:xfrm>
        </p:spPr>
        <p:txBody>
          <a:bodyPr/>
          <a:lstStyle/>
          <a:p>
            <a:pPr algn="ctr"/>
            <a:r>
              <a:rPr lang="en-US" sz="3200" b="1" dirty="0"/>
              <a:t>Sex trafficking recovery </a:t>
            </a:r>
            <a:br>
              <a:rPr lang="en-US" sz="3200" b="1" dirty="0"/>
            </a:br>
            <a:r>
              <a:rPr lang="en-US" sz="3200" b="1" dirty="0"/>
              <a:t>community integration project</a:t>
            </a:r>
          </a:p>
        </p:txBody>
      </p:sp>
      <p:sp>
        <p:nvSpPr>
          <p:cNvPr id="3" name="Content Placeholder 2"/>
          <p:cNvSpPr>
            <a:spLocks noGrp="1"/>
          </p:cNvSpPr>
          <p:nvPr>
            <p:ph idx="1"/>
          </p:nvPr>
        </p:nvSpPr>
        <p:spPr>
          <a:xfrm>
            <a:off x="822960" y="1470616"/>
            <a:ext cx="7520940" cy="4812925"/>
          </a:xfrm>
        </p:spPr>
        <p:txBody>
          <a:bodyPr>
            <a:normAutofit lnSpcReduction="10000"/>
          </a:bodyPr>
          <a:lstStyle/>
          <a:p>
            <a:r>
              <a:rPr lang="en-US" sz="3600" dirty="0"/>
              <a:t>Community Integration:  </a:t>
            </a:r>
          </a:p>
          <a:p>
            <a:pPr marL="571500" indent="-571500">
              <a:buFont typeface="Arial" panose="020B0604020202020204" pitchFamily="34" charset="0"/>
              <a:buChar char="•"/>
            </a:pPr>
            <a:r>
              <a:rPr lang="en-US" sz="3600" dirty="0"/>
              <a:t>Employment and Housing</a:t>
            </a:r>
          </a:p>
          <a:p>
            <a:pPr marL="571500" indent="-571500">
              <a:buFont typeface="Arial"/>
              <a:buChar char="•"/>
            </a:pPr>
            <a:r>
              <a:rPr lang="en-US" sz="3600" dirty="0"/>
              <a:t>Individual goals</a:t>
            </a:r>
          </a:p>
          <a:p>
            <a:pPr marL="571500" indent="-571500">
              <a:buFont typeface="Arial"/>
              <a:buChar char="•"/>
            </a:pPr>
            <a:r>
              <a:rPr lang="en-US" sz="3600" dirty="0"/>
              <a:t>Group setting</a:t>
            </a:r>
          </a:p>
          <a:p>
            <a:pPr marL="571500" indent="-571500">
              <a:buFont typeface="Arial"/>
              <a:buChar char="•"/>
            </a:pPr>
            <a:r>
              <a:rPr lang="en-US" sz="3600" dirty="0"/>
              <a:t>Client-directed activities</a:t>
            </a:r>
          </a:p>
          <a:p>
            <a:pPr marL="571500" indent="-571500">
              <a:buFont typeface="Arial"/>
              <a:buChar char="•"/>
            </a:pPr>
            <a:r>
              <a:rPr lang="en-US" sz="3600" dirty="0"/>
              <a:t>Client–generated community experiences</a:t>
            </a:r>
          </a:p>
          <a:p>
            <a:r>
              <a:rPr lang="en-US" dirty="0"/>
              <a:t> </a:t>
            </a:r>
          </a:p>
          <a:p>
            <a:r>
              <a:rPr lang="en-US" sz="1100" dirty="0">
                <a:solidFill>
                  <a:schemeClr val="bg1"/>
                </a:solidFill>
                <a:hlinkClick r:id="rId2">
                  <a:extLst>
                    <a:ext uri="{A12FA001-AC4F-418D-AE19-62706E023703}">
                      <ahyp:hlinkClr xmlns:ahyp="http://schemas.microsoft.com/office/drawing/2018/hyperlinkcolor" val="tx"/>
                    </a:ext>
                  </a:extLst>
                </a:hlinkClick>
              </a:rPr>
              <a:t>https://soroptimisthuntingtonbeach.org/wp-content/uploads/2016/08/women.4.jpg</a:t>
            </a:r>
            <a:endParaRPr lang="en-US" sz="1100" dirty="0">
              <a:solidFill>
                <a:schemeClr val="bg1"/>
              </a:solidFill>
            </a:endParaRPr>
          </a:p>
        </p:txBody>
      </p:sp>
      <p:pic>
        <p:nvPicPr>
          <p:cNvPr id="6" name="Picture 5">
            <a:extLst>
              <a:ext uri="{FF2B5EF4-FFF2-40B4-BE49-F238E27FC236}">
                <a16:creationId xmlns:a16="http://schemas.microsoft.com/office/drawing/2014/main" id="{9737C1BA-FEFF-A24E-B600-730DEFDE7B59}"/>
              </a:ext>
            </a:extLst>
          </p:cNvPr>
          <p:cNvPicPr>
            <a:picLocks noChangeAspect="1"/>
          </p:cNvPicPr>
          <p:nvPr/>
        </p:nvPicPr>
        <p:blipFill>
          <a:blip r:embed="rId3">
            <a:alphaModFix amt="20000"/>
          </a:blip>
          <a:stretch>
            <a:fillRect/>
          </a:stretch>
        </p:blipFill>
        <p:spPr>
          <a:xfrm>
            <a:off x="4245429" y="916273"/>
            <a:ext cx="4637314" cy="4007555"/>
          </a:xfrm>
          <a:prstGeom prst="rect">
            <a:avLst/>
          </a:prstGeom>
        </p:spPr>
      </p:pic>
    </p:spTree>
    <p:extLst>
      <p:ext uri="{BB962C8B-B14F-4D97-AF65-F5344CB8AC3E}">
        <p14:creationId xmlns:p14="http://schemas.microsoft.com/office/powerpoint/2010/main" val="1687964680"/>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7FE0-8D82-8242-A576-D613F8B647EE}"/>
              </a:ext>
            </a:extLst>
          </p:cNvPr>
          <p:cNvSpPr>
            <a:spLocks noGrp="1"/>
          </p:cNvSpPr>
          <p:nvPr>
            <p:ph type="title"/>
          </p:nvPr>
        </p:nvSpPr>
        <p:spPr/>
        <p:txBody>
          <a:bodyPr/>
          <a:lstStyle/>
          <a:p>
            <a:pPr algn="ctr"/>
            <a:r>
              <a:rPr lang="en-US" sz="4400" b="1" dirty="0"/>
              <a:t>COMMUNITY INTEGRATION</a:t>
            </a:r>
          </a:p>
        </p:txBody>
      </p:sp>
      <p:sp>
        <p:nvSpPr>
          <p:cNvPr id="3" name="Content Placeholder 2">
            <a:extLst>
              <a:ext uri="{FF2B5EF4-FFF2-40B4-BE49-F238E27FC236}">
                <a16:creationId xmlns:a16="http://schemas.microsoft.com/office/drawing/2014/main" id="{A3693181-8F4C-7349-9E70-69D2F75906D4}"/>
              </a:ext>
            </a:extLst>
          </p:cNvPr>
          <p:cNvSpPr>
            <a:spLocks noGrp="1"/>
          </p:cNvSpPr>
          <p:nvPr>
            <p:ph idx="1"/>
          </p:nvPr>
        </p:nvSpPr>
        <p:spPr>
          <a:xfrm>
            <a:off x="822960" y="1100628"/>
            <a:ext cx="7520940" cy="5391612"/>
          </a:xfrm>
        </p:spPr>
        <p:txBody>
          <a:bodyPr>
            <a:normAutofit fontScale="92500" lnSpcReduction="10000"/>
          </a:bodyPr>
          <a:lstStyle/>
          <a:p>
            <a:r>
              <a:rPr lang="en-US" sz="3200" dirty="0"/>
              <a:t>  “CLUB”</a:t>
            </a:r>
          </a:p>
          <a:p>
            <a:endParaRPr lang="en-US" sz="3200" dirty="0"/>
          </a:p>
          <a:p>
            <a:r>
              <a:rPr lang="en-US" sz="3200" dirty="0"/>
              <a:t>6 weekly meetings 90 mins-2 hours</a:t>
            </a:r>
          </a:p>
          <a:p>
            <a:endParaRPr lang="en-US" sz="3200" dirty="0"/>
          </a:p>
          <a:p>
            <a:r>
              <a:rPr lang="en-US" sz="3200" dirty="0"/>
              <a:t>COPM—OT based</a:t>
            </a:r>
          </a:p>
          <a:p>
            <a:r>
              <a:rPr lang="en-US" sz="3200" dirty="0"/>
              <a:t>Transitional Behavior Scale-3</a:t>
            </a:r>
          </a:p>
          <a:p>
            <a:r>
              <a:rPr lang="en-US" sz="3200" dirty="0"/>
              <a:t>	--scale: administered by self, teacher, boss,</a:t>
            </a:r>
          </a:p>
          <a:p>
            <a:r>
              <a:rPr lang="en-US" sz="3200" dirty="0"/>
              <a:t>	psychologist.</a:t>
            </a:r>
          </a:p>
          <a:p>
            <a:r>
              <a:rPr lang="en-US" sz="3200" dirty="0"/>
              <a:t>	--aligns with IEP </a:t>
            </a:r>
          </a:p>
          <a:p>
            <a:endParaRPr lang="en-US" dirty="0"/>
          </a:p>
          <a:p>
            <a:r>
              <a:rPr lang="en-US" dirty="0"/>
              <a:t>	</a:t>
            </a:r>
          </a:p>
        </p:txBody>
      </p:sp>
    </p:spTree>
    <p:extLst>
      <p:ext uri="{BB962C8B-B14F-4D97-AF65-F5344CB8AC3E}">
        <p14:creationId xmlns:p14="http://schemas.microsoft.com/office/powerpoint/2010/main" val="3602602932"/>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276DB-58BD-DB4F-B2A7-17F45E59E347}"/>
              </a:ext>
            </a:extLst>
          </p:cNvPr>
          <p:cNvSpPr>
            <a:spLocks noGrp="1"/>
          </p:cNvSpPr>
          <p:nvPr>
            <p:ph type="title"/>
          </p:nvPr>
        </p:nvSpPr>
        <p:spPr>
          <a:xfrm rot="19140000">
            <a:off x="58611" y="1734791"/>
            <a:ext cx="3261185" cy="1089427"/>
          </a:xfrm>
        </p:spPr>
        <p:txBody>
          <a:bodyPr anchor="b">
            <a:normAutofit/>
          </a:bodyPr>
          <a:lstStyle/>
          <a:p>
            <a:r>
              <a:rPr lang="en-US" sz="4000" b="1" dirty="0"/>
              <a:t>PRE vs. POST</a:t>
            </a:r>
          </a:p>
        </p:txBody>
      </p:sp>
      <p:sp>
        <p:nvSpPr>
          <p:cNvPr id="3" name="Content Placeholder 2">
            <a:extLst>
              <a:ext uri="{FF2B5EF4-FFF2-40B4-BE49-F238E27FC236}">
                <a16:creationId xmlns:a16="http://schemas.microsoft.com/office/drawing/2014/main" id="{8A9B6F57-3011-8442-B582-6E5A1B50009E}"/>
              </a:ext>
            </a:extLst>
          </p:cNvPr>
          <p:cNvSpPr>
            <a:spLocks noGrp="1"/>
          </p:cNvSpPr>
          <p:nvPr>
            <p:ph idx="1"/>
          </p:nvPr>
        </p:nvSpPr>
        <p:spPr>
          <a:xfrm>
            <a:off x="3689684" y="2149642"/>
            <a:ext cx="4867648" cy="3793958"/>
          </a:xfrm>
        </p:spPr>
        <p:txBody>
          <a:bodyPr>
            <a:normAutofit/>
          </a:bodyPr>
          <a:lstStyle/>
          <a:p>
            <a:pPr>
              <a:lnSpc>
                <a:spcPct val="90000"/>
              </a:lnSpc>
            </a:pPr>
            <a:r>
              <a:rPr lang="en-US" sz="2700" dirty="0"/>
              <a:t>PRE:</a:t>
            </a:r>
          </a:p>
          <a:p>
            <a:pPr>
              <a:lnSpc>
                <a:spcPct val="90000"/>
              </a:lnSpc>
            </a:pPr>
            <a:r>
              <a:rPr lang="en-US" sz="2700" dirty="0"/>
              <a:t>--Safe neighborhood</a:t>
            </a:r>
          </a:p>
          <a:p>
            <a:pPr>
              <a:lnSpc>
                <a:spcPct val="90000"/>
              </a:lnSpc>
            </a:pPr>
            <a:r>
              <a:rPr lang="en-US" sz="2700" dirty="0"/>
              <a:t>--Secure safe job</a:t>
            </a:r>
          </a:p>
          <a:p>
            <a:pPr>
              <a:lnSpc>
                <a:spcPct val="90000"/>
              </a:lnSpc>
            </a:pPr>
            <a:endParaRPr lang="en-US" sz="2700" dirty="0"/>
          </a:p>
          <a:p>
            <a:pPr>
              <a:lnSpc>
                <a:spcPct val="90000"/>
              </a:lnSpc>
            </a:pPr>
            <a:r>
              <a:rPr lang="en-US" sz="2700" dirty="0"/>
              <a:t>POST:</a:t>
            </a:r>
          </a:p>
          <a:p>
            <a:pPr>
              <a:lnSpc>
                <a:spcPct val="90000"/>
              </a:lnSpc>
            </a:pPr>
            <a:r>
              <a:rPr lang="en-US" sz="2700" dirty="0"/>
              <a:t>--Felon-friendly housing</a:t>
            </a:r>
          </a:p>
          <a:p>
            <a:pPr>
              <a:lnSpc>
                <a:spcPct val="90000"/>
              </a:lnSpc>
            </a:pPr>
            <a:r>
              <a:rPr lang="en-US" sz="2700" dirty="0"/>
              <a:t>--Healthy relationships</a:t>
            </a:r>
          </a:p>
        </p:txBody>
      </p:sp>
    </p:spTree>
    <p:extLst>
      <p:ext uri="{BB962C8B-B14F-4D97-AF65-F5344CB8AC3E}">
        <p14:creationId xmlns:p14="http://schemas.microsoft.com/office/powerpoint/2010/main" val="369258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22">
      <a:dk1>
        <a:sysClr val="windowText" lastClr="000000"/>
      </a:dk1>
      <a:lt1>
        <a:srgbClr val="000000"/>
      </a:lt1>
      <a:dk2>
        <a:srgbClr val="318FC5"/>
      </a:dk2>
      <a:lt2>
        <a:srgbClr val="47E6FB"/>
      </a:lt2>
      <a:accent1>
        <a:srgbClr val="76C5EF"/>
      </a:accent1>
      <a:accent2>
        <a:srgbClr val="00D8FE"/>
      </a:accent2>
      <a:accent3>
        <a:srgbClr val="0AA7E4"/>
      </a:accent3>
      <a:accent4>
        <a:srgbClr val="70A525"/>
      </a:accent4>
      <a:accent5>
        <a:srgbClr val="A5D848"/>
      </a:accent5>
      <a:accent6>
        <a:srgbClr val="20768C"/>
      </a:accent6>
      <a:hlink>
        <a:srgbClr val="7AB6E8"/>
      </a:hlink>
      <a:folHlink>
        <a:srgbClr val="83B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3163</TotalTime>
  <Words>7608</Words>
  <Application>Microsoft Macintosh PowerPoint</Application>
  <PresentationFormat>On-screen Show (4:3)</PresentationFormat>
  <Paragraphs>855</Paragraphs>
  <Slides>95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Helvetica</vt:lpstr>
      <vt:lpstr>Times New Roman</vt:lpstr>
      <vt:lpstr>Wingdings</vt:lpstr>
      <vt:lpstr>Angles</vt:lpstr>
      <vt:lpstr> </vt:lpstr>
      <vt:lpstr>WARNING!</vt:lpstr>
      <vt:lpstr>OBJECTIVES</vt:lpstr>
      <vt:lpstr>PowerPoint Presentation</vt:lpstr>
      <vt:lpstr>PowerPoint Presentation</vt:lpstr>
      <vt:lpstr>PowerPoint Presentation</vt:lpstr>
      <vt:lpstr>WHAT IS Trafficking?</vt:lpstr>
      <vt:lpstr> types of Trafficking </vt:lpstr>
      <vt:lpstr>Trafficking BY THE NUMBERS</vt:lpstr>
      <vt:lpstr>Trafficking BY THE NUMBERS</vt:lpstr>
      <vt:lpstr>Trafficking BY THE NUMBERS</vt:lpstr>
      <vt:lpstr>PowerPoint Presentation</vt:lpstr>
      <vt:lpstr>PowerPoint Presentation</vt:lpstr>
      <vt:lpstr>HUMAN trafficking: LABOR LAWS</vt:lpstr>
      <vt:lpstr>HUMAN trafficking: LABOR LAWS</vt:lpstr>
      <vt:lpstr>  STATE LABOR LAWS</vt:lpstr>
      <vt:lpstr>TENNESSEE vs. FLORIDA LAWS</vt:lpstr>
      <vt:lpstr>PowerPoint Presentation</vt:lpstr>
      <vt:lpstr>SEX TRAFFICKING</vt:lpstr>
      <vt:lpstr>SEX Trafficking BY THE NUMBERS</vt:lpstr>
      <vt:lpstr>SEX TRAFFICKING</vt:lpstr>
      <vt:lpstr>SEX TRAFFICKING</vt:lpstr>
      <vt:lpstr>Adolescents/Children in residential treatment Centers</vt:lpstr>
      <vt:lpstr>SEX TRAFFICKING NUMBERS</vt:lpstr>
      <vt:lpstr>SEX TRAFFICKING NUMBERS</vt:lpstr>
      <vt:lpstr>What is porn?</vt:lpstr>
      <vt:lpstr>PORNOGRAPHY</vt:lpstr>
      <vt:lpstr>TYPICAL LIFESTYLE “IN THE LIFE”</vt:lpstr>
      <vt:lpstr>TYPICAL LIFESTYLE “IN THE LIFE”</vt:lpstr>
      <vt:lpstr> Pert’s mind-body approach </vt:lpstr>
      <vt:lpstr>RESULTING BIOPSYCHOSOCIAL DEFICITS</vt:lpstr>
      <vt:lpstr>PowerPoint Presentation</vt:lpstr>
      <vt:lpstr>WHAT TO LOOK FOR</vt:lpstr>
      <vt:lpstr>WHAT TO LOOK FOR</vt:lpstr>
      <vt:lpstr>LITERATURE REVIEW OF RECOVERY</vt:lpstr>
      <vt:lpstr>Variety of assessment tools/approaches </vt:lpstr>
      <vt:lpstr>Therapeutic approaches</vt:lpstr>
      <vt:lpstr>Sex trafficking &amp; OT</vt:lpstr>
      <vt:lpstr>Sex trafficking &amp; OT</vt:lpstr>
      <vt:lpstr>IMPEDIMENTS TO PT &amp; OT INVOLVEMENT</vt:lpstr>
      <vt:lpstr>IMPEDIMENTS TO PT &amp; OT INVOLVEMENT</vt:lpstr>
      <vt:lpstr>In the absence of  evidence for  therapy involvement in  trafficking,  what can we do?</vt:lpstr>
      <vt:lpstr>PowerPoint Presentation</vt:lpstr>
      <vt:lpstr>In the absence of evidence . . .</vt:lpstr>
      <vt:lpstr>PowerPoint Presentation</vt:lpstr>
      <vt:lpstr>SIMILAR CONDITIONS and SYMPTOMS??? </vt:lpstr>
      <vt:lpstr>Substance Abuse &amp; Mental Health Services Administration (SAMHSA) RECOVERY MODEL PRINCIPLES </vt:lpstr>
      <vt:lpstr>Recovery Model:  Key domains  </vt:lpstr>
      <vt:lpstr> COMBINED RECOVERY PRINICPLES/DOMAINS</vt:lpstr>
      <vt:lpstr>Path to service development</vt:lpstr>
      <vt:lpstr>Trauma-informed approach</vt:lpstr>
      <vt:lpstr>Trauma-informed approach</vt:lpstr>
      <vt:lpstr>Sex trafficking, PT, &amp; OT</vt:lpstr>
      <vt:lpstr> trafficking LEGAL HISTORY International</vt:lpstr>
      <vt:lpstr> trafficking, PT, &amp; OT: USA</vt:lpstr>
      <vt:lpstr>Sex trafficking, PT &amp; OT: USA</vt:lpstr>
      <vt:lpstr>HUMAN trafficking: STATE LAWS</vt:lpstr>
      <vt:lpstr>Sex trafficking PT &amp; OT</vt:lpstr>
      <vt:lpstr>POTENTIAL ACTIONs</vt:lpstr>
      <vt:lpstr>POTENTIAL ACTIONs</vt:lpstr>
      <vt:lpstr>POTENTIAL ACTIONs</vt:lpstr>
      <vt:lpstr>Specific expertise of Practitioners</vt:lpstr>
      <vt:lpstr>POTENTIAL OT ACTIONs</vt:lpstr>
      <vt:lpstr> WHAT CAN PT &amp; OT DO?</vt:lpstr>
      <vt:lpstr>What Can I do?</vt:lpstr>
      <vt:lpstr>What Can I do?</vt:lpstr>
      <vt:lpstr>What Can I do?</vt:lpstr>
      <vt:lpstr>QUESTIONS?</vt:lpstr>
      <vt:lpstr>REFERENCES</vt:lpstr>
      <vt:lpstr>REFERENCES</vt:lpstr>
      <vt:lpstr>REFERENCES</vt:lpstr>
      <vt:lpstr>REFERENCES</vt:lpstr>
      <vt:lpstr>REFERENCES</vt:lpstr>
      <vt:lpstr>REFERENCES</vt:lpstr>
      <vt:lpstr>REFERENCES</vt:lpstr>
      <vt:lpstr>REFERENCES</vt:lpstr>
      <vt:lpstr>REFERENCES</vt:lpstr>
      <vt:lpstr>SUPPLEMENTAL MATERIAL</vt:lpstr>
      <vt:lpstr>MY INTERNET SEARCH </vt:lpstr>
      <vt:lpstr>LITERATURE REVIEW OF RECOVERY</vt:lpstr>
      <vt:lpstr>LITERATURE REVIEW OF RECOVERY</vt:lpstr>
      <vt:lpstr>LITERATURE REVIEW OF RECOVERY</vt:lpstr>
      <vt:lpstr>PowerPoint Presentation</vt:lpstr>
      <vt:lpstr>PowerPoint Presentation</vt:lpstr>
      <vt:lpstr>PowerPoint Presentation</vt:lpstr>
      <vt:lpstr>Muraya. D.N. &amp; Fry, D. (2015).  Aftercare services for child victims of sex trafficking: A systematic review of policy and practice, Trauma Violence Abuse. doi: 10.1177/1524838015584356</vt:lpstr>
      <vt:lpstr>De Chesney, M. (2013). Psychiatric-mental health nurses and the sex trafficking pandemic. Issues in Mental Health Nursing, 34(12),901-907. doi: 10.3109/01612840.2013.857200</vt:lpstr>
      <vt:lpstr>Ratcliff, E., Farnworth, L., &amp; Lentin, P. (2011). Journey to wholeness: The experience of engaging in physical occupation for women survivors of childhood abuse. Journal of Occupational Science, 9(2), 65-71. doi: 10.1080/14427591.2002.9686494  </vt:lpstr>
      <vt:lpstr>Defining my  project</vt:lpstr>
      <vt:lpstr>AND THE LITERATURE SAYS</vt:lpstr>
      <vt:lpstr>COMMUNITY INTEGRATION</vt:lpstr>
      <vt:lpstr>COMMUNITY INTEGRATION</vt:lpstr>
      <vt:lpstr>Sex trafficking recovery  community integration project</vt:lpstr>
      <vt:lpstr>COMMUNITY INTEGRATION</vt:lpstr>
      <vt:lpstr>PRE vs. POST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Toni Thompson</dc:creator>
  <cp:lastModifiedBy>Toni Thompson</cp:lastModifiedBy>
  <cp:revision>37</cp:revision>
  <dcterms:created xsi:type="dcterms:W3CDTF">2020-10-01T21:22:30Z</dcterms:created>
  <dcterms:modified xsi:type="dcterms:W3CDTF">2023-10-03T11:25:27Z</dcterms:modified>
</cp:coreProperties>
</file>