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6D7D4B3.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1"/>
  </p:sldMasterIdLst>
  <p:notesMasterIdLst>
    <p:notesMasterId r:id="rId77"/>
  </p:notesMasterIdLst>
  <p:sldIdLst>
    <p:sldId id="256" r:id="rId2"/>
    <p:sldId id="257" r:id="rId3"/>
    <p:sldId id="259" r:id="rId4"/>
    <p:sldId id="334" r:id="rId5"/>
    <p:sldId id="258" r:id="rId6"/>
    <p:sldId id="330" r:id="rId7"/>
    <p:sldId id="271" r:id="rId8"/>
    <p:sldId id="263" r:id="rId9"/>
    <p:sldId id="309" r:id="rId10"/>
    <p:sldId id="369" r:id="rId11"/>
    <p:sldId id="370" r:id="rId12"/>
    <p:sldId id="371" r:id="rId13"/>
    <p:sldId id="372" r:id="rId14"/>
    <p:sldId id="373" r:id="rId15"/>
    <p:sldId id="374" r:id="rId16"/>
    <p:sldId id="405" r:id="rId17"/>
    <p:sldId id="406" r:id="rId18"/>
    <p:sldId id="267" r:id="rId19"/>
    <p:sldId id="407" r:id="rId20"/>
    <p:sldId id="268" r:id="rId21"/>
    <p:sldId id="261" r:id="rId22"/>
    <p:sldId id="262" r:id="rId23"/>
    <p:sldId id="408" r:id="rId24"/>
    <p:sldId id="264" r:id="rId25"/>
    <p:sldId id="265" r:id="rId26"/>
    <p:sldId id="269" r:id="rId27"/>
    <p:sldId id="277" r:id="rId28"/>
    <p:sldId id="335" r:id="rId29"/>
    <p:sldId id="387" r:id="rId30"/>
    <p:sldId id="315" r:id="rId31"/>
    <p:sldId id="332" r:id="rId32"/>
    <p:sldId id="333" r:id="rId33"/>
    <p:sldId id="325" r:id="rId34"/>
    <p:sldId id="389" r:id="rId35"/>
    <p:sldId id="398" r:id="rId36"/>
    <p:sldId id="356" r:id="rId37"/>
    <p:sldId id="354" r:id="rId38"/>
    <p:sldId id="395" r:id="rId39"/>
    <p:sldId id="396" r:id="rId40"/>
    <p:sldId id="397" r:id="rId41"/>
    <p:sldId id="368" r:id="rId42"/>
    <p:sldId id="388" r:id="rId43"/>
    <p:sldId id="349" r:id="rId44"/>
    <p:sldId id="404" r:id="rId45"/>
    <p:sldId id="351" r:id="rId46"/>
    <p:sldId id="403" r:id="rId47"/>
    <p:sldId id="359" r:id="rId48"/>
    <p:sldId id="360" r:id="rId49"/>
    <p:sldId id="361" r:id="rId50"/>
    <p:sldId id="362" r:id="rId51"/>
    <p:sldId id="364" r:id="rId52"/>
    <p:sldId id="366" r:id="rId53"/>
    <p:sldId id="365" r:id="rId54"/>
    <p:sldId id="260" r:id="rId55"/>
    <p:sldId id="279" r:id="rId56"/>
    <p:sldId id="273" r:id="rId57"/>
    <p:sldId id="386" r:id="rId58"/>
    <p:sldId id="376" r:id="rId59"/>
    <p:sldId id="377" r:id="rId60"/>
    <p:sldId id="378" r:id="rId61"/>
    <p:sldId id="379" r:id="rId62"/>
    <p:sldId id="380" r:id="rId63"/>
    <p:sldId id="381" r:id="rId64"/>
    <p:sldId id="382" r:id="rId65"/>
    <p:sldId id="383" r:id="rId66"/>
    <p:sldId id="384" r:id="rId67"/>
    <p:sldId id="385" r:id="rId68"/>
    <p:sldId id="390" r:id="rId69"/>
    <p:sldId id="391" r:id="rId70"/>
    <p:sldId id="392" r:id="rId71"/>
    <p:sldId id="393" r:id="rId72"/>
    <p:sldId id="394" r:id="rId73"/>
    <p:sldId id="276" r:id="rId74"/>
    <p:sldId id="324" r:id="rId75"/>
    <p:sldId id="274"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AC550D-8CE4-D3F9-1C85-1BB29CC47F55}" name="Cindy Blackwell" initials="CB" userId="b87a1b81bad9bf0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14"/>
    <p:restoredTop sz="84960"/>
  </p:normalViewPr>
  <p:slideViewPr>
    <p:cSldViewPr snapToGrid="0" snapToObjects="1">
      <p:cViewPr varScale="1">
        <p:scale>
          <a:sx n="90" d="100"/>
          <a:sy n="90" d="100"/>
        </p:scale>
        <p:origin x="5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YTD 2022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YTD 2022</c:v>
                </c:pt>
              </c:strCache>
            </c:strRef>
          </c:tx>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51F3-4BD9-B302-E8B77A7446A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51F3-4BD9-B302-E8B77A7446A4}"/>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2-51F3-4BD9-B302-E8B77A7446A4}"/>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991C-8546-A19C-FC995579089E}"/>
              </c:ext>
            </c:extLst>
          </c:dPt>
          <c:dLbls>
            <c:dLbl>
              <c:idx val="0"/>
              <c:tx>
                <c:rich>
                  <a:bodyPr/>
                  <a:lstStyle/>
                  <a:p>
                    <a:fld id="{D148BE8D-C463-4913-B7B5-79C4B375742C}" type="CATEGORYNAME">
                      <a:rPr lang="en-US" b="1"/>
                      <a:pPr/>
                      <a:t>[CATEGORY NAME]</a:t>
                    </a:fld>
                    <a:r>
                      <a:rPr lang="en-US" baseline="0" dirty="0"/>
                      <a:t>
</a:t>
                    </a:r>
                    <a:fld id="{4EDF94C8-2FFF-4448-BB6B-DD29DD8917D3}" type="PERCENTAGE">
                      <a:rPr lang="en-US" baseline="0"/>
                      <a:pPr/>
                      <a:t>[PERCENTAGE]</a:t>
                    </a:fld>
                    <a:endParaRPr lang="en-US"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1F3-4BD9-B302-E8B77A7446A4}"/>
                </c:ext>
              </c:extLst>
            </c:dLbl>
            <c:dLbl>
              <c:idx val="1"/>
              <c:tx>
                <c:rich>
                  <a:bodyPr/>
                  <a:lstStyle/>
                  <a:p>
                    <a:fld id="{78EAEBA6-382B-4941-8569-BEB42882F309}" type="CATEGORYNAME">
                      <a:rPr lang="en-US" b="0"/>
                      <a:pPr/>
                      <a:t>[CATEGORY NAME]</a:t>
                    </a:fld>
                    <a:r>
                      <a:rPr lang="en-US" b="0" baseline="0" dirty="0"/>
                      <a:t>
</a:t>
                    </a:r>
                    <a:fld id="{4BCA14DC-A040-4D0C-A11B-DC0E60C39266}" type="PERCENTAGE">
                      <a:rPr lang="en-US" b="0" baseline="0"/>
                      <a:pPr/>
                      <a:t>[PERCENTAGE]</a:t>
                    </a:fld>
                    <a:endParaRPr lang="en-US" b="0"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1F3-4BD9-B302-E8B77A7446A4}"/>
                </c:ext>
              </c:extLst>
            </c:dLbl>
            <c:dLbl>
              <c:idx val="2"/>
              <c:tx>
                <c:rich>
                  <a:bodyPr/>
                  <a:lstStyle/>
                  <a:p>
                    <a:fld id="{6D4FDD0B-03C2-40F1-842E-EE442F4AC917}" type="CATEGORYNAME">
                      <a:rPr lang="en-US" b="1"/>
                      <a:pPr/>
                      <a:t>[CATEGORY NAME]</a:t>
                    </a:fld>
                    <a:r>
                      <a:rPr lang="en-US" baseline="0" dirty="0"/>
                      <a:t>
</a:t>
                    </a:r>
                    <a:fld id="{F9BB9414-E033-4462-9A06-E95C79F8AF8A}" type="PERCENTAGE">
                      <a:rPr lang="en-US" baseline="0"/>
                      <a:pPr/>
                      <a:t>[PERCENTAGE]</a:t>
                    </a:fld>
                    <a:endParaRPr lang="en-US"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1F3-4BD9-B302-E8B77A7446A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Pinnacle Checking Account</c:v>
                </c:pt>
                <c:pt idx="1">
                  <c:v>Money Marketing Account</c:v>
                </c:pt>
                <c:pt idx="2">
                  <c:v>Total Assets</c:v>
                </c:pt>
              </c:strCache>
            </c:strRef>
          </c:cat>
          <c:val>
            <c:numRef>
              <c:f>Sheet1!$B$2:$B$5</c:f>
              <c:numCache>
                <c:formatCode>"$"#,##0.00_);[Red]\("$"#,##0.00\)</c:formatCode>
                <c:ptCount val="4"/>
                <c:pt idx="0">
                  <c:v>39903.72</c:v>
                </c:pt>
                <c:pt idx="1">
                  <c:v>113915.52</c:v>
                </c:pt>
                <c:pt idx="2">
                  <c:v>153819.24</c:v>
                </c:pt>
              </c:numCache>
            </c:numRef>
          </c:val>
          <c:extLst>
            <c:ext xmlns:c16="http://schemas.microsoft.com/office/drawing/2014/chart" uri="{C3380CC4-5D6E-409C-BE32-E72D297353CC}">
              <c16:uniqueId val="{00000000-51F3-4BD9-B302-E8B77A7446A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YTD 2022 Revenue</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YTD 2022</c:v>
                </c:pt>
              </c:strCache>
            </c:strRef>
          </c:tx>
          <c:spPr>
            <a:solidFill>
              <a:schemeClr val="accent2"/>
            </a:solidFill>
            <a:ln>
              <a:noFill/>
            </a:ln>
            <a:effectLst/>
          </c:spPr>
          <c:invertIfNegative val="0"/>
          <c:cat>
            <c:strRef>
              <c:f>Sheet1!$A$2:$A$6</c:f>
              <c:strCache>
                <c:ptCount val="4"/>
                <c:pt idx="0">
                  <c:v>Conference</c:v>
                </c:pt>
                <c:pt idx="1">
                  <c:v>Advertisements &amp; Sponsorships</c:v>
                </c:pt>
                <c:pt idx="2">
                  <c:v>Continuing Education</c:v>
                </c:pt>
                <c:pt idx="3">
                  <c:v>Membership Dues</c:v>
                </c:pt>
              </c:strCache>
            </c:strRef>
          </c:cat>
          <c:val>
            <c:numRef>
              <c:f>Sheet1!$B$2:$B$6</c:f>
              <c:numCache>
                <c:formatCode>"$"#,##0_);[Red]\("$"#,##0\)</c:formatCode>
                <c:ptCount val="5"/>
                <c:pt idx="0">
                  <c:v>11965</c:v>
                </c:pt>
                <c:pt idx="1">
                  <c:v>260</c:v>
                </c:pt>
                <c:pt idx="2" formatCode="&quot;$&quot;#,##0.00_);[Red]\(&quot;$&quot;#,##0.00\)">
                  <c:v>23468.61</c:v>
                </c:pt>
                <c:pt idx="3">
                  <c:v>28930</c:v>
                </c:pt>
              </c:numCache>
            </c:numRef>
          </c:val>
          <c:extLst>
            <c:ext xmlns:c16="http://schemas.microsoft.com/office/drawing/2014/chart" uri="{C3380CC4-5D6E-409C-BE32-E72D297353CC}">
              <c16:uniqueId val="{00000000-80C2-4100-8979-CEDB5DC63F5C}"/>
            </c:ext>
          </c:extLst>
        </c:ser>
        <c:ser>
          <c:idx val="1"/>
          <c:order val="1"/>
          <c:tx>
            <c:strRef>
              <c:f>Sheet1!$C$1</c:f>
              <c:strCache>
                <c:ptCount val="1"/>
                <c:pt idx="0">
                  <c:v>Budgeted</c:v>
                </c:pt>
              </c:strCache>
            </c:strRef>
          </c:tx>
          <c:spPr>
            <a:solidFill>
              <a:schemeClr val="accent4"/>
            </a:solidFill>
            <a:ln>
              <a:noFill/>
            </a:ln>
            <a:effectLst/>
          </c:spPr>
          <c:invertIfNegative val="0"/>
          <c:cat>
            <c:strRef>
              <c:f>Sheet1!$A$2:$A$6</c:f>
              <c:strCache>
                <c:ptCount val="4"/>
                <c:pt idx="0">
                  <c:v>Conference</c:v>
                </c:pt>
                <c:pt idx="1">
                  <c:v>Advertisements &amp; Sponsorships</c:v>
                </c:pt>
                <c:pt idx="2">
                  <c:v>Continuing Education</c:v>
                </c:pt>
                <c:pt idx="3">
                  <c:v>Membership Dues</c:v>
                </c:pt>
              </c:strCache>
            </c:strRef>
          </c:cat>
          <c:val>
            <c:numRef>
              <c:f>Sheet1!$C$2:$C$6</c:f>
              <c:numCache>
                <c:formatCode>"$"#,##0_);[Red]\("$"#,##0\)</c:formatCode>
                <c:ptCount val="5"/>
                <c:pt idx="0">
                  <c:v>19000</c:v>
                </c:pt>
                <c:pt idx="1">
                  <c:v>1000</c:v>
                </c:pt>
                <c:pt idx="2" formatCode="#,##0">
                  <c:v>27340</c:v>
                </c:pt>
                <c:pt idx="3">
                  <c:v>41540</c:v>
                </c:pt>
              </c:numCache>
            </c:numRef>
          </c:val>
          <c:extLst>
            <c:ext xmlns:c16="http://schemas.microsoft.com/office/drawing/2014/chart" uri="{C3380CC4-5D6E-409C-BE32-E72D297353CC}">
              <c16:uniqueId val="{00000001-80C2-4100-8979-CEDB5DC63F5C}"/>
            </c:ext>
          </c:extLst>
        </c:ser>
        <c:dLbls>
          <c:showLegendKey val="0"/>
          <c:showVal val="0"/>
          <c:showCatName val="0"/>
          <c:showSerName val="0"/>
          <c:showPercent val="0"/>
          <c:showBubbleSize val="0"/>
        </c:dLbls>
        <c:gapWidth val="219"/>
        <c:overlap val="-27"/>
        <c:axId val="719978432"/>
        <c:axId val="719979264"/>
      </c:barChart>
      <c:catAx>
        <c:axId val="71997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9979264"/>
        <c:crosses val="autoZero"/>
        <c:auto val="1"/>
        <c:lblAlgn val="ctr"/>
        <c:lblOffset val="100"/>
        <c:noMultiLvlLbl val="0"/>
      </c:catAx>
      <c:valAx>
        <c:axId val="7199792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9978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YTD 2022 Expenses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YTD 2022</c:v>
                </c:pt>
              </c:strCache>
            </c:strRef>
          </c:tx>
          <c:spPr>
            <a:solidFill>
              <a:schemeClr val="accent2"/>
            </a:solidFill>
            <a:ln>
              <a:noFill/>
            </a:ln>
            <a:effectLst/>
          </c:spPr>
          <c:invertIfNegative val="0"/>
          <c:cat>
            <c:strRef>
              <c:f>Sheet1!$A$2:$A$6</c:f>
              <c:strCache>
                <c:ptCount val="5"/>
                <c:pt idx="0">
                  <c:v>Board Meetings</c:v>
                </c:pt>
                <c:pt idx="1">
                  <c:v>TNOTA Conference</c:v>
                </c:pt>
                <c:pt idx="2">
                  <c:v>Continuing Education</c:v>
                </c:pt>
                <c:pt idx="3">
                  <c:v>Misc (CC fees, Insurance)</c:v>
                </c:pt>
                <c:pt idx="4">
                  <c:v>Legal &amp; Professional</c:v>
                </c:pt>
              </c:strCache>
            </c:strRef>
          </c:cat>
          <c:val>
            <c:numRef>
              <c:f>Sheet1!$B$2:$B$6</c:f>
              <c:numCache>
                <c:formatCode>"$"#,##0.00_);[Red]\("$"#,##0.00\)</c:formatCode>
                <c:ptCount val="5"/>
                <c:pt idx="0">
                  <c:v>209.76</c:v>
                </c:pt>
                <c:pt idx="1">
                  <c:v>5025.3500000000004</c:v>
                </c:pt>
                <c:pt idx="2">
                  <c:v>4687.5</c:v>
                </c:pt>
                <c:pt idx="3">
                  <c:v>2589.5300000000002</c:v>
                </c:pt>
                <c:pt idx="4">
                  <c:v>12650.8</c:v>
                </c:pt>
              </c:numCache>
            </c:numRef>
          </c:val>
          <c:extLst>
            <c:ext xmlns:c16="http://schemas.microsoft.com/office/drawing/2014/chart" uri="{C3380CC4-5D6E-409C-BE32-E72D297353CC}">
              <c16:uniqueId val="{00000000-6DDA-40F1-A9BB-05E029BAC512}"/>
            </c:ext>
          </c:extLst>
        </c:ser>
        <c:ser>
          <c:idx val="1"/>
          <c:order val="1"/>
          <c:tx>
            <c:strRef>
              <c:f>Sheet1!$C$1</c:f>
              <c:strCache>
                <c:ptCount val="1"/>
                <c:pt idx="0">
                  <c:v>Budgeted</c:v>
                </c:pt>
              </c:strCache>
            </c:strRef>
          </c:tx>
          <c:spPr>
            <a:solidFill>
              <a:schemeClr val="accent4"/>
            </a:solidFill>
            <a:ln>
              <a:noFill/>
            </a:ln>
            <a:effectLst/>
          </c:spPr>
          <c:invertIfNegative val="0"/>
          <c:cat>
            <c:strRef>
              <c:f>Sheet1!$A$2:$A$6</c:f>
              <c:strCache>
                <c:ptCount val="5"/>
                <c:pt idx="0">
                  <c:v>Board Meetings</c:v>
                </c:pt>
                <c:pt idx="1">
                  <c:v>TNOTA Conference</c:v>
                </c:pt>
                <c:pt idx="2">
                  <c:v>Continuing Education</c:v>
                </c:pt>
                <c:pt idx="3">
                  <c:v>Misc (CC fees, Insurance)</c:v>
                </c:pt>
                <c:pt idx="4">
                  <c:v>Legal &amp; Professional</c:v>
                </c:pt>
              </c:strCache>
            </c:strRef>
          </c:cat>
          <c:val>
            <c:numRef>
              <c:f>Sheet1!$C$2:$C$6</c:f>
              <c:numCache>
                <c:formatCode>"$"#,##0_);[Red]\("$"#,##0\)</c:formatCode>
                <c:ptCount val="5"/>
                <c:pt idx="0">
                  <c:v>200</c:v>
                </c:pt>
                <c:pt idx="1">
                  <c:v>22925</c:v>
                </c:pt>
                <c:pt idx="2">
                  <c:v>12530</c:v>
                </c:pt>
                <c:pt idx="3">
                  <c:v>6500</c:v>
                </c:pt>
                <c:pt idx="4">
                  <c:v>17200</c:v>
                </c:pt>
              </c:numCache>
            </c:numRef>
          </c:val>
          <c:extLst>
            <c:ext xmlns:c16="http://schemas.microsoft.com/office/drawing/2014/chart" uri="{C3380CC4-5D6E-409C-BE32-E72D297353CC}">
              <c16:uniqueId val="{00000001-6DDA-40F1-A9BB-05E029BAC512}"/>
            </c:ext>
          </c:extLst>
        </c:ser>
        <c:dLbls>
          <c:showLegendKey val="0"/>
          <c:showVal val="0"/>
          <c:showCatName val="0"/>
          <c:showSerName val="0"/>
          <c:showPercent val="0"/>
          <c:showBubbleSize val="0"/>
        </c:dLbls>
        <c:gapWidth val="219"/>
        <c:overlap val="-27"/>
        <c:axId val="663285632"/>
        <c:axId val="663285216"/>
      </c:barChart>
      <c:catAx>
        <c:axId val="66328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3285216"/>
        <c:crosses val="autoZero"/>
        <c:auto val="1"/>
        <c:lblAlgn val="ctr"/>
        <c:lblOffset val="100"/>
        <c:noMultiLvlLbl val="0"/>
      </c:catAx>
      <c:valAx>
        <c:axId val="6632852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3285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2400" dirty="0">
                <a:solidFill>
                  <a:schemeClr val="tx1"/>
                </a:solidFill>
              </a:rPr>
              <a:t>YTD 2022 Expenses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0640-45EA-BB39-640F17137BA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0640-45EA-BB39-640F17137BA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0640-45EA-BB39-640F17137BA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0640-45EA-BB39-640F17137BAD}"/>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0640-45EA-BB39-640F17137BAD}"/>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0640-45EA-BB39-640F17137BAD}"/>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0640-45EA-BB39-640F17137BAD}"/>
              </c:ext>
            </c:extLst>
          </c:dPt>
          <c:cat>
            <c:strRef>
              <c:f>Sheet1!$A$2:$A$8</c:f>
              <c:strCache>
                <c:ptCount val="7"/>
                <c:pt idx="0">
                  <c:v>Board Meetings</c:v>
                </c:pt>
                <c:pt idx="1">
                  <c:v>Conference</c:v>
                </c:pt>
                <c:pt idx="2">
                  <c:v>Continuing Education</c:v>
                </c:pt>
                <c:pt idx="3">
                  <c:v>Micellaneous</c:v>
                </c:pt>
                <c:pt idx="4">
                  <c:v>Legal and Professional</c:v>
                </c:pt>
                <c:pt idx="5">
                  <c:v>Operating Expenses</c:v>
                </c:pt>
                <c:pt idx="6">
                  <c:v>Travel</c:v>
                </c:pt>
              </c:strCache>
            </c:strRef>
          </c:cat>
          <c:val>
            <c:numRef>
              <c:f>Sheet1!$B$2:$B$8</c:f>
              <c:numCache>
                <c:formatCode>#,##0.00</c:formatCode>
                <c:ptCount val="7"/>
                <c:pt idx="0" formatCode="&quot;$&quot;#,##0.00_);[Red]\(&quot;$&quot;#,##0.00\)">
                  <c:v>209.76</c:v>
                </c:pt>
                <c:pt idx="1">
                  <c:v>5025.3500000000004</c:v>
                </c:pt>
                <c:pt idx="2">
                  <c:v>4687.5</c:v>
                </c:pt>
                <c:pt idx="3">
                  <c:v>2589.5300000000002</c:v>
                </c:pt>
                <c:pt idx="4" formatCode="&quot;$&quot;#,##0_);[Red]\(&quot;$&quot;#,##0\)">
                  <c:v>12650.8</c:v>
                </c:pt>
                <c:pt idx="5" formatCode="&quot;$&quot;#,##0.00_);[Red]\(&quot;$&quot;#,##0.00\)">
                  <c:v>6789.52</c:v>
                </c:pt>
                <c:pt idx="6" formatCode="&quot;$&quot;#,##0_);[Red]\(&quot;$&quot;#,##0\)">
                  <c:v>796.41</c:v>
                </c:pt>
              </c:numCache>
            </c:numRef>
          </c:val>
          <c:extLst>
            <c:ext xmlns:c16="http://schemas.microsoft.com/office/drawing/2014/chart" uri="{C3380CC4-5D6E-409C-BE32-E72D297353CC}">
              <c16:uniqueId val="{0000000E-0640-45EA-BB39-640F17137BA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chemeClr val="tx1">
                    <a:lumMod val="65000"/>
                    <a:lumOff val="35000"/>
                  </a:schemeClr>
                </a:solidFill>
                <a:latin typeface="+mn-lt"/>
                <a:ea typeface="+mn-ea"/>
                <a:cs typeface="+mn-cs"/>
              </a:defRPr>
            </a:pPr>
            <a:r>
              <a:rPr lang="en-US" sz="1860" b="1" dirty="0"/>
              <a:t>YTD Conference Revenue 2022</a:t>
            </a:r>
          </a:p>
        </c:rich>
      </c:tx>
      <c:overlay val="0"/>
      <c:spPr>
        <a:noFill/>
        <a:ln>
          <a:noFill/>
        </a:ln>
        <a:effectLst/>
      </c:spPr>
      <c:txPr>
        <a:bodyPr rot="0" spcFirstLastPara="1" vertOverflow="ellipsis" vert="horz" wrap="square" anchor="ctr" anchorCtr="1"/>
        <a:lstStyle/>
        <a:p>
          <a:pPr>
            <a:defRPr sz="18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'[Chart in Microsoft PowerPoint]Sheet1'!$A$2:$A$14</c:f>
              <c:strCache>
                <c:ptCount val="13"/>
                <c:pt idx="0">
                  <c:v>Exhibitor Fees</c:v>
                </c:pt>
                <c:pt idx="1">
                  <c:v>Early Bird Full Day Registration</c:v>
                </c:pt>
                <c:pt idx="2">
                  <c:v>Early Bird One Day Registration</c:v>
                </c:pt>
                <c:pt idx="3">
                  <c:v>Member Full Conference Registration</c:v>
                </c:pt>
                <c:pt idx="4">
                  <c:v>OT/OTA Member Full Day Registration</c:v>
                </c:pt>
                <c:pt idx="5">
                  <c:v>OT/OTA Member One Day Registration</c:v>
                </c:pt>
                <c:pt idx="6">
                  <c:v>OT/OTA Nonmember Full Day Registration </c:v>
                </c:pt>
                <c:pt idx="7">
                  <c:v>OT/OTA Nonmember One Day Registration</c:v>
                </c:pt>
                <c:pt idx="8">
                  <c:v>Student Registration</c:v>
                </c:pt>
                <c:pt idx="9">
                  <c:v>Pre-Conference &amp; Full Day Registration</c:v>
                </c:pt>
                <c:pt idx="10">
                  <c:v>Pre-Conference Only Registration</c:v>
                </c:pt>
                <c:pt idx="11">
                  <c:v>Selection Set -- One Hour Event</c:v>
                </c:pt>
                <c:pt idx="12">
                  <c:v>Selection Set -- Two Hour Event </c:v>
                </c:pt>
              </c:strCache>
            </c:strRef>
          </c:cat>
          <c:val>
            <c:numRef>
              <c:f>'[Chart in Microsoft PowerPoint]Sheet1'!$B$2:$B$14</c:f>
              <c:numCache>
                <c:formatCode>"$"#,##0.00_);[Red]\("$"#,##0.00\)</c:formatCode>
                <c:ptCount val="13"/>
                <c:pt idx="0">
                  <c:v>1600</c:v>
                </c:pt>
                <c:pt idx="1">
                  <c:v>2500</c:v>
                </c:pt>
                <c:pt idx="2">
                  <c:v>450</c:v>
                </c:pt>
                <c:pt idx="3">
                  <c:v>4700</c:v>
                </c:pt>
                <c:pt idx="4">
                  <c:v>4775</c:v>
                </c:pt>
                <c:pt idx="5">
                  <c:v>350</c:v>
                </c:pt>
                <c:pt idx="6">
                  <c:v>775</c:v>
                </c:pt>
                <c:pt idx="7">
                  <c:v>100</c:v>
                </c:pt>
                <c:pt idx="8">
                  <c:v>60</c:v>
                </c:pt>
                <c:pt idx="9">
                  <c:v>550</c:v>
                </c:pt>
                <c:pt idx="10">
                  <c:v>475</c:v>
                </c:pt>
                <c:pt idx="11">
                  <c:v>180</c:v>
                </c:pt>
                <c:pt idx="12">
                  <c:v>150</c:v>
                </c:pt>
              </c:numCache>
            </c:numRef>
          </c:val>
          <c:extLst>
            <c:ext xmlns:c16="http://schemas.microsoft.com/office/drawing/2014/chart" uri="{C3380CC4-5D6E-409C-BE32-E72D297353CC}">
              <c16:uniqueId val="{00000000-5B24-4261-8B06-C69BC9BE15FF}"/>
            </c:ext>
          </c:extLst>
        </c:ser>
        <c:dLbls>
          <c:showLegendKey val="0"/>
          <c:showVal val="0"/>
          <c:showCatName val="0"/>
          <c:showSerName val="0"/>
          <c:showPercent val="0"/>
          <c:showBubbleSize val="0"/>
        </c:dLbls>
        <c:gapWidth val="182"/>
        <c:axId val="442700432"/>
        <c:axId val="442700848"/>
      </c:barChart>
      <c:catAx>
        <c:axId val="442700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700848"/>
        <c:crosses val="autoZero"/>
        <c:auto val="1"/>
        <c:lblAlgn val="ctr"/>
        <c:lblOffset val="100"/>
        <c:noMultiLvlLbl val="0"/>
      </c:catAx>
      <c:valAx>
        <c:axId val="442700848"/>
        <c:scaling>
          <c:orientation val="minMax"/>
        </c:scaling>
        <c:delete val="0"/>
        <c:axPos val="b"/>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700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YTD Conference Expenses 2022</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Sheet1!$A$2:$A$12</c:f>
              <c:strCache>
                <c:ptCount val="10"/>
                <c:pt idx="0">
                  <c:v>Audio/Visual</c:v>
                </c:pt>
                <c:pt idx="1">
                  <c:v>Facility</c:v>
                </c:pt>
                <c:pt idx="2">
                  <c:v>Food &amp; Beverage</c:v>
                </c:pt>
                <c:pt idx="3">
                  <c:v>Name Badges</c:v>
                </c:pt>
                <c:pt idx="4">
                  <c:v>Programs/Printing</c:v>
                </c:pt>
                <c:pt idx="5">
                  <c:v>Supplies</c:v>
                </c:pt>
                <c:pt idx="6">
                  <c:v>Signage</c:v>
                </c:pt>
                <c:pt idx="7">
                  <c:v>Conference Bags</c:v>
                </c:pt>
                <c:pt idx="8">
                  <c:v>Mobile App</c:v>
                </c:pt>
                <c:pt idx="9">
                  <c:v>Other (i.e., sales tax, service fees, etc.)</c:v>
                </c:pt>
              </c:strCache>
            </c:strRef>
          </c:cat>
          <c:val>
            <c:numRef>
              <c:f>Sheet1!$B$2:$B$12</c:f>
              <c:numCache>
                <c:formatCode>"$"#,##0.00_);[Red]\("$"#,##0.00\)</c:formatCode>
                <c:ptCount val="11"/>
                <c:pt idx="0">
                  <c:v>244.98</c:v>
                </c:pt>
                <c:pt idx="1">
                  <c:v>1625</c:v>
                </c:pt>
                <c:pt idx="2" formatCode="&quot;$&quot;#,##0_);[Red]\(&quot;$&quot;#,##0\)">
                  <c:v>100</c:v>
                </c:pt>
                <c:pt idx="3">
                  <c:v>58.96</c:v>
                </c:pt>
                <c:pt idx="4">
                  <c:v>1132.03</c:v>
                </c:pt>
                <c:pt idx="5">
                  <c:v>16.27</c:v>
                </c:pt>
                <c:pt idx="6">
                  <c:v>18.559999999999999</c:v>
                </c:pt>
                <c:pt idx="7">
                  <c:v>1693.29</c:v>
                </c:pt>
                <c:pt idx="8">
                  <c:v>108.16</c:v>
                </c:pt>
                <c:pt idx="9">
                  <c:v>28.1</c:v>
                </c:pt>
              </c:numCache>
            </c:numRef>
          </c:val>
          <c:extLst>
            <c:ext xmlns:c16="http://schemas.microsoft.com/office/drawing/2014/chart" uri="{C3380CC4-5D6E-409C-BE32-E72D297353CC}">
              <c16:uniqueId val="{00000000-CD11-4A6C-840A-3A40CC19F231}"/>
            </c:ext>
          </c:extLst>
        </c:ser>
        <c:dLbls>
          <c:showLegendKey val="0"/>
          <c:showVal val="0"/>
          <c:showCatName val="0"/>
          <c:showSerName val="0"/>
          <c:showPercent val="0"/>
          <c:showBubbleSize val="0"/>
        </c:dLbls>
        <c:gapWidth val="182"/>
        <c:axId val="769616736"/>
        <c:axId val="769635040"/>
      </c:barChart>
      <c:catAx>
        <c:axId val="769616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9635040"/>
        <c:crosses val="autoZero"/>
        <c:auto val="1"/>
        <c:lblAlgn val="ctr"/>
        <c:lblOffset val="100"/>
        <c:noMultiLvlLbl val="0"/>
      </c:catAx>
      <c:valAx>
        <c:axId val="769635040"/>
        <c:scaling>
          <c:orientation val="minMax"/>
        </c:scaling>
        <c:delete val="0"/>
        <c:axPos val="b"/>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9616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dirty="0">
                <a:latin typeface="Calisto MT" panose="02040603050505030304" pitchFamily="18" charset="0"/>
              </a:rPr>
              <a:t>Types of Legislation Tracked</a:t>
            </a:r>
          </a:p>
        </c:rich>
      </c:tx>
      <c:layout>
        <c:manualLayout>
          <c:xMode val="edge"/>
          <c:yMode val="edge"/>
          <c:x val="1.7178752920310337E-2"/>
          <c:y val="2.0925553909298067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0.33206254066434088"/>
          <c:y val="0.14411903143428284"/>
          <c:w val="0.63171574319451618"/>
          <c:h val="0.71492548543898171"/>
        </c:manualLayout>
      </c:layout>
      <c:pieChart>
        <c:varyColors val="1"/>
        <c:ser>
          <c:idx val="0"/>
          <c:order val="0"/>
          <c:tx>
            <c:strRef>
              <c:f>Sheet1!$B$1</c:f>
              <c:strCache>
                <c:ptCount val="1"/>
                <c:pt idx="0">
                  <c:v>Types of Legislation</c:v>
                </c:pt>
              </c:strCache>
            </c:strRef>
          </c:tx>
          <c:spPr>
            <a:ln>
              <a:solidFill>
                <a:schemeClr val="tx1">
                  <a:lumMod val="95000"/>
                  <a:lumOff val="5000"/>
                </a:schemeClr>
              </a:solidFill>
            </a:ln>
          </c:spPr>
          <c:dPt>
            <c:idx val="0"/>
            <c:bubble3D val="0"/>
            <c:spPr>
              <a:solidFill>
                <a:schemeClr val="accent2">
                  <a:lumMod val="60000"/>
                  <a:lumOff val="40000"/>
                </a:schemeClr>
              </a:solidFill>
              <a:ln>
                <a:solidFill>
                  <a:schemeClr val="tx1">
                    <a:lumMod val="95000"/>
                    <a:lumOff val="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1-9B19-D546-BCD1-5FF923526D48}"/>
              </c:ext>
            </c:extLst>
          </c:dPt>
          <c:dPt>
            <c:idx val="1"/>
            <c:bubble3D val="0"/>
            <c:spPr>
              <a:solidFill>
                <a:srgbClr val="00B050"/>
              </a:solidFill>
              <a:ln>
                <a:solidFill>
                  <a:schemeClr val="tx1">
                    <a:lumMod val="95000"/>
                    <a:lumOff val="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3-9B19-D546-BCD1-5FF923526D48}"/>
              </c:ext>
            </c:extLst>
          </c:dPt>
          <c:dPt>
            <c:idx val="2"/>
            <c:bubble3D val="0"/>
            <c:spPr>
              <a:solidFill>
                <a:schemeClr val="accent5"/>
              </a:solidFill>
              <a:ln>
                <a:solidFill>
                  <a:schemeClr val="tx1">
                    <a:lumMod val="95000"/>
                    <a:lumOff val="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5-9B19-D546-BCD1-5FF923526D48}"/>
              </c:ext>
            </c:extLst>
          </c:dPt>
          <c:dPt>
            <c:idx val="3"/>
            <c:bubble3D val="0"/>
            <c:spPr>
              <a:solidFill>
                <a:srgbClr val="FF9933"/>
              </a:solidFill>
              <a:ln>
                <a:solidFill>
                  <a:schemeClr val="tx1">
                    <a:lumMod val="95000"/>
                    <a:lumOff val="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7-9B19-D546-BCD1-5FF923526D48}"/>
              </c:ext>
            </c:extLst>
          </c:dPt>
          <c:dPt>
            <c:idx val="4"/>
            <c:bubble3D val="0"/>
            <c:spPr>
              <a:solidFill>
                <a:srgbClr val="7030A0"/>
              </a:solidFill>
              <a:ln>
                <a:solidFill>
                  <a:schemeClr val="tx1">
                    <a:lumMod val="95000"/>
                    <a:lumOff val="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9-9B19-D546-BCD1-5FF923526D48}"/>
              </c:ext>
            </c:extLst>
          </c:dPt>
          <c:dPt>
            <c:idx val="5"/>
            <c:bubble3D val="0"/>
            <c:spPr>
              <a:solidFill>
                <a:schemeClr val="accent3">
                  <a:lumMod val="75000"/>
                </a:schemeClr>
              </a:solidFill>
              <a:ln>
                <a:solidFill>
                  <a:schemeClr val="tx1">
                    <a:lumMod val="95000"/>
                    <a:lumOff val="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B-9B19-D546-BCD1-5FF923526D48}"/>
              </c:ext>
            </c:extLst>
          </c:dPt>
          <c:dLbls>
            <c:dLbl>
              <c:idx val="0"/>
              <c:tx>
                <c:rich>
                  <a:bodyPr/>
                  <a:lstStyle/>
                  <a:p>
                    <a:r>
                      <a:rPr lang="en-US" dirty="0"/>
                      <a:t>2.5%</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9B19-D546-BCD1-5FF923526D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Education</c:v>
                </c:pt>
                <c:pt idx="1">
                  <c:v>Government</c:v>
                </c:pt>
                <c:pt idx="2">
                  <c:v>Healthcare</c:v>
                </c:pt>
                <c:pt idx="3">
                  <c:v>Insurance</c:v>
                </c:pt>
                <c:pt idx="4">
                  <c:v>Licensure</c:v>
                </c:pt>
                <c:pt idx="5">
                  <c:v>TennCare &amp; Welfare</c:v>
                </c:pt>
              </c:strCache>
            </c:strRef>
          </c:cat>
          <c:val>
            <c:numRef>
              <c:f>Sheet1!$B$2:$B$7</c:f>
              <c:numCache>
                <c:formatCode>General</c:formatCode>
                <c:ptCount val="6"/>
                <c:pt idx="0">
                  <c:v>1</c:v>
                </c:pt>
                <c:pt idx="1">
                  <c:v>1</c:v>
                </c:pt>
                <c:pt idx="2">
                  <c:v>15</c:v>
                </c:pt>
                <c:pt idx="3">
                  <c:v>11</c:v>
                </c:pt>
                <c:pt idx="4">
                  <c:v>7</c:v>
                </c:pt>
                <c:pt idx="5">
                  <c:v>5</c:v>
                </c:pt>
              </c:numCache>
            </c:numRef>
          </c:val>
          <c:extLst>
            <c:ext xmlns:c16="http://schemas.microsoft.com/office/drawing/2014/chart" uri="{C3380CC4-5D6E-409C-BE32-E72D297353CC}">
              <c16:uniqueId val="{0000000C-9B19-D546-BCD1-5FF923526D4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3.2175745659855058E-2"/>
          <c:y val="0.17315136095738348"/>
          <c:w val="0.26589811938646063"/>
          <c:h val="0.75244666958733453"/>
        </c:manualLayout>
      </c:layout>
      <c:overlay val="0"/>
      <c:spPr>
        <a:solidFill>
          <a:schemeClr val="lt1">
            <a:alpha val="78000"/>
          </a:schemeClr>
        </a:solid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omments/modernComment_100_6D7D4B3.xml><?xml version="1.0" encoding="utf-8"?>
<p188:cmLst xmlns:a="http://schemas.openxmlformats.org/drawingml/2006/main" xmlns:r="http://schemas.openxmlformats.org/officeDocument/2006/relationships" xmlns:p188="http://schemas.microsoft.com/office/powerpoint/2018/8/main">
  <p188:cm id="{F6A1D7D9-8416-074E-8BBF-AAD62A110C9D}" authorId="{BDAC550D-8CE4-D3F9-1C85-1BB29CC47F55}" status="resolved" created="2022-08-21T14:44:11.285" complete="100000">
    <ac:txMkLst xmlns:ac="http://schemas.microsoft.com/office/drawing/2013/main/command">
      <pc:docMk xmlns:pc="http://schemas.microsoft.com/office/powerpoint/2013/main/command"/>
      <pc:sldMk xmlns:pc="http://schemas.microsoft.com/office/powerpoint/2013/main/command" cId="114807987" sldId="256"/>
      <ac:spMk id="4" creationId="{1FA165C2-7731-EA49-A2FB-AEC1BA9311D9}"/>
      <ac:txMk cp="0" len="95">
        <ac:context len="96" hash="1324767520"/>
      </ac:txMk>
    </ac:txMkLst>
    <p188:pos x="8161963" y="744972"/>
    <p188:txBody>
      <a:bodyPr/>
      <a:lstStyle/>
      <a:p>
        <a:r>
          <a:rPr lang="en-US"/>
          <a:t>Edit formatting, font sizes, bullets the same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47E7D-DA34-1944-89FF-B87A15ABCA92}" type="datetimeFigureOut">
              <a:rPr lang="en-US" smtClean="0"/>
              <a:t>9/7/22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38E7A-1979-C044-9F64-0DDC151539CF}" type="slidenum">
              <a:rPr lang="en-US" smtClean="0"/>
              <a:t>‹#›</a:t>
            </a:fld>
            <a:endParaRPr lang="en-US"/>
          </a:p>
        </p:txBody>
      </p:sp>
    </p:spTree>
    <p:extLst>
      <p:ext uri="{BB962C8B-B14F-4D97-AF65-F5344CB8AC3E}">
        <p14:creationId xmlns:p14="http://schemas.microsoft.com/office/powerpoint/2010/main" val="61271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 and welcome to TNOTA’s 2022 Annual Business Meeting. My name is Cindy </a:t>
            </a:r>
            <a:r>
              <a:rPr lang="en-US" sz="1200" kern="1200" dirty="0" err="1">
                <a:solidFill>
                  <a:schemeClr val="tx1"/>
                </a:solidFill>
                <a:effectLst/>
                <a:latin typeface="+mn-lt"/>
                <a:ea typeface="+mn-ea"/>
                <a:cs typeface="+mn-cs"/>
              </a:rPr>
              <a:t>DeRuiter</a:t>
            </a:r>
            <a:r>
              <a:rPr lang="en-US" sz="1200" kern="1200" dirty="0">
                <a:solidFill>
                  <a:schemeClr val="tx1"/>
                </a:solidFill>
                <a:effectLst/>
                <a:latin typeface="+mn-lt"/>
                <a:ea typeface="+mn-ea"/>
                <a:cs typeface="+mn-cs"/>
              </a:rPr>
              <a:t> Blackwell, and I am the president of the Tennessee Occupational Therapy Association.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President, I hereby call this annual business meeting of the Tennessee Occupational Therapy Association to order. This session will serve as the Annual Business meeting for TNOTA, as required by our association’s bylaws. Board members will report on the activities and financial condition of the association. </a:t>
            </a:r>
          </a:p>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1</a:t>
            </a:fld>
            <a:endParaRPr lang="en-US"/>
          </a:p>
        </p:txBody>
      </p:sp>
    </p:spTree>
    <p:extLst>
      <p:ext uri="{BB962C8B-B14F-4D97-AF65-F5344CB8AC3E}">
        <p14:creationId xmlns:p14="http://schemas.microsoft.com/office/powerpoint/2010/main" val="3191800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13</a:t>
            </a:fld>
            <a:endParaRPr lang="en-US"/>
          </a:p>
        </p:txBody>
      </p:sp>
    </p:spTree>
    <p:extLst>
      <p:ext uri="{BB962C8B-B14F-4D97-AF65-F5344CB8AC3E}">
        <p14:creationId xmlns:p14="http://schemas.microsoft.com/office/powerpoint/2010/main" val="99562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8" name="Google Shape;1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5" name="Google Shape;1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8" name="Google Shape;178;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8" name="Google Shape;178;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580451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1" name="Google Shape;191;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7" name="Google Shape;197;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1" name="Google Shape;211;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8" name="Google Shape;218;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our agenda for the evening. [read slide]</a:t>
            </a:r>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2</a:t>
            </a:fld>
            <a:endParaRPr lang="en-US"/>
          </a:p>
        </p:txBody>
      </p:sp>
    </p:spTree>
    <p:extLst>
      <p:ext uri="{BB962C8B-B14F-4D97-AF65-F5344CB8AC3E}">
        <p14:creationId xmlns:p14="http://schemas.microsoft.com/office/powerpoint/2010/main" val="1532124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8" name="Google Shape;1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3422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We’ll now move in to our year in review. TNOTA has seen quite a bit of growth and development this year. Between navigating the never-ending COVID situation,  advocating for legislative changes, and launching new roles and committees within our association, TNOTA has seen some changes this year.</a:t>
            </a:r>
          </a:p>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27</a:t>
            </a:fld>
            <a:endParaRPr lang="en-US"/>
          </a:p>
        </p:txBody>
      </p:sp>
    </p:spTree>
    <p:extLst>
      <p:ext uri="{BB962C8B-B14F-4D97-AF65-F5344CB8AC3E}">
        <p14:creationId xmlns:p14="http://schemas.microsoft.com/office/powerpoint/2010/main" val="1263985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Finally, over the past year the executive board has been working to refine TNOTA’s approved provider program. Per our state practice act, any CE course or provider approved by TNOTA is thereby approved for CE credit by our state licensure board. TNOTA has launched the Approved Provider Program in August 2021 and have received over 10 course submissions, including a rehab tech summit conference. We have also moved our process to be hosted entirely within the TNOTA website.</a:t>
            </a:r>
          </a:p>
          <a:p>
            <a:pPr rtl="0"/>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TNOTA Approved Provider Program is TNOTA's mechanism for reviewing individual continuing education courses for approval with our association. This program assures that continuing education courses offered in partnership with TNOTA reflect the organization’s high standards for continuing education. Additionally, TNOTA reviews course content to ensure it is relevant to OT practitioners, draws on current evidence, and is offered by a presenter with sufficient background and expertise in the topic. Continuing education courses which meet criteria for approval and agree to adhere to the program guidelines will receive the designation of Approved Course by TNOTA. Approved Providers will be eligible to advertise their course through TNOTA’s media channels. </a:t>
            </a:r>
          </a:p>
          <a:p>
            <a:pPr rtl="0"/>
            <a:r>
              <a:rPr lang="en-US" sz="1200" b="0" i="0" kern="1200" dirty="0">
                <a:solidFill>
                  <a:schemeClr val="tx1"/>
                </a:solidFill>
                <a:effectLst/>
                <a:latin typeface="+mn-lt"/>
                <a:ea typeface="+mn-ea"/>
                <a:cs typeface="+mn-cs"/>
              </a:rPr>
              <a:t>Please note, TNOTA approves courses on a case-by-case basis, and does not issue blanket approval for all of a provider's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This program supports and furthers our mission to provide support to our profession through continuing education and promotion of best practices in occupational therapy.  </a:t>
            </a:r>
          </a:p>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28</a:t>
            </a:fld>
            <a:endParaRPr lang="en-US"/>
          </a:p>
        </p:txBody>
      </p:sp>
    </p:spTree>
    <p:extLst>
      <p:ext uri="{BB962C8B-B14F-4D97-AF65-F5344CB8AC3E}">
        <p14:creationId xmlns:p14="http://schemas.microsoft.com/office/powerpoint/2010/main" val="3674645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TNOTA is proud to be able to offer courses necessary for licensure and certification in Tennessee, as well as other workshops covering special interest areas. We offer these courses in both online and in-person formats throughout the year.</a:t>
            </a:r>
          </a:p>
        </p:txBody>
      </p:sp>
      <p:sp>
        <p:nvSpPr>
          <p:cNvPr id="4" name="Slide Number Placeholder 3"/>
          <p:cNvSpPr>
            <a:spLocks noGrp="1"/>
          </p:cNvSpPr>
          <p:nvPr>
            <p:ph type="sldNum" sz="quarter" idx="5"/>
          </p:nvPr>
        </p:nvSpPr>
        <p:spPr/>
        <p:txBody>
          <a:bodyPr/>
          <a:lstStyle/>
          <a:p>
            <a:fld id="{BE038E7A-1979-C044-9F64-0DDC151539CF}" type="slidenum">
              <a:rPr lang="en-US" smtClean="0"/>
              <a:t>29</a:t>
            </a:fld>
            <a:endParaRPr lang="en-US"/>
          </a:p>
        </p:txBody>
      </p:sp>
    </p:spTree>
    <p:extLst>
      <p:ext uri="{BB962C8B-B14F-4D97-AF65-F5344CB8AC3E}">
        <p14:creationId xmlns:p14="http://schemas.microsoft.com/office/powerpoint/2010/main" val="2431929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TNOTA is proud to be able to offer courses necessary for licensure and certification in Tennessee, as well as other workshops covering special interest areas. We offer these courses in both online and in-person formats throughout the year.</a:t>
            </a:r>
          </a:p>
        </p:txBody>
      </p:sp>
      <p:sp>
        <p:nvSpPr>
          <p:cNvPr id="4" name="Slide Number Placeholder 3"/>
          <p:cNvSpPr>
            <a:spLocks noGrp="1"/>
          </p:cNvSpPr>
          <p:nvPr>
            <p:ph type="sldNum" sz="quarter" idx="5"/>
          </p:nvPr>
        </p:nvSpPr>
        <p:spPr/>
        <p:txBody>
          <a:bodyPr/>
          <a:lstStyle/>
          <a:p>
            <a:fld id="{BE038E7A-1979-C044-9F64-0DDC151539CF}" type="slidenum">
              <a:rPr lang="en-US" smtClean="0"/>
              <a:t>30</a:t>
            </a:fld>
            <a:endParaRPr lang="en-US"/>
          </a:p>
        </p:txBody>
      </p:sp>
    </p:spTree>
    <p:extLst>
      <p:ext uri="{BB962C8B-B14F-4D97-AF65-F5344CB8AC3E}">
        <p14:creationId xmlns:p14="http://schemas.microsoft.com/office/powerpoint/2010/main" val="1776585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we are thrilled to continue partnering with Aspire OT to host our online continuing education content. We typically have several courses offered within a given month, and most courses are free for TNOTA members. We also have archives of past courses available on Aspire OT’s website for CE credit. Here are some of our course offerings from the past few months. </a:t>
            </a:r>
          </a:p>
        </p:txBody>
      </p:sp>
      <p:sp>
        <p:nvSpPr>
          <p:cNvPr id="4" name="Slide Number Placeholder 3"/>
          <p:cNvSpPr>
            <a:spLocks noGrp="1"/>
          </p:cNvSpPr>
          <p:nvPr>
            <p:ph type="sldNum" sz="quarter" idx="5"/>
          </p:nvPr>
        </p:nvSpPr>
        <p:spPr/>
        <p:txBody>
          <a:bodyPr/>
          <a:lstStyle/>
          <a:p>
            <a:fld id="{BE038E7A-1979-C044-9F64-0DDC151539CF}" type="slidenum">
              <a:rPr lang="en-US" smtClean="0"/>
              <a:t>31</a:t>
            </a:fld>
            <a:endParaRPr lang="en-US"/>
          </a:p>
        </p:txBody>
      </p:sp>
    </p:spTree>
    <p:extLst>
      <p:ext uri="{BB962C8B-B14F-4D97-AF65-F5344CB8AC3E}">
        <p14:creationId xmlns:p14="http://schemas.microsoft.com/office/powerpoint/2010/main" val="9280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some of our CE courses in 2022</a:t>
            </a:r>
          </a:p>
        </p:txBody>
      </p:sp>
      <p:sp>
        <p:nvSpPr>
          <p:cNvPr id="4" name="Slide Number Placeholder 3"/>
          <p:cNvSpPr>
            <a:spLocks noGrp="1"/>
          </p:cNvSpPr>
          <p:nvPr>
            <p:ph type="sldNum" sz="quarter" idx="5"/>
          </p:nvPr>
        </p:nvSpPr>
        <p:spPr/>
        <p:txBody>
          <a:bodyPr/>
          <a:lstStyle/>
          <a:p>
            <a:fld id="{BE038E7A-1979-C044-9F64-0DDC151539CF}" type="slidenum">
              <a:rPr lang="en-US" smtClean="0"/>
              <a:t>32</a:t>
            </a:fld>
            <a:endParaRPr lang="en-US"/>
          </a:p>
        </p:txBody>
      </p:sp>
    </p:spTree>
    <p:extLst>
      <p:ext uri="{BB962C8B-B14F-4D97-AF65-F5344CB8AC3E}">
        <p14:creationId xmlns:p14="http://schemas.microsoft.com/office/powerpoint/2010/main" val="437411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33</a:t>
            </a:fld>
            <a:endParaRPr lang="en-US"/>
          </a:p>
        </p:txBody>
      </p:sp>
    </p:spTree>
    <p:extLst>
      <p:ext uri="{BB962C8B-B14F-4D97-AF65-F5344CB8AC3E}">
        <p14:creationId xmlns:p14="http://schemas.microsoft.com/office/powerpoint/2010/main" val="1114316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34</a:t>
            </a:fld>
            <a:endParaRPr lang="en-US"/>
          </a:p>
        </p:txBody>
      </p:sp>
    </p:spTree>
    <p:extLst>
      <p:ext uri="{BB962C8B-B14F-4D97-AF65-F5344CB8AC3E}">
        <p14:creationId xmlns:p14="http://schemas.microsoft.com/office/powerpoint/2010/main" val="3562296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35</a:t>
            </a:fld>
            <a:endParaRPr lang="en-US"/>
          </a:p>
        </p:txBody>
      </p:sp>
    </p:spTree>
    <p:extLst>
      <p:ext uri="{BB962C8B-B14F-4D97-AF65-F5344CB8AC3E}">
        <p14:creationId xmlns:p14="http://schemas.microsoft.com/office/powerpoint/2010/main" val="332469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begin this meeting, I find it helpful to review TNOTA’s vision and mission statements. These statements serve as the overarching framework for our association as well as a guide for carrying out the everyday work of TNOTA. [read slide]</a:t>
            </a:r>
          </a:p>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3</a:t>
            </a:fld>
            <a:endParaRPr lang="en-US"/>
          </a:p>
        </p:txBody>
      </p:sp>
    </p:spTree>
    <p:extLst>
      <p:ext uri="{BB962C8B-B14F-4D97-AF65-F5344CB8AC3E}">
        <p14:creationId xmlns:p14="http://schemas.microsoft.com/office/powerpoint/2010/main" val="3996701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43</a:t>
            </a:fld>
            <a:endParaRPr lang="en-US"/>
          </a:p>
        </p:txBody>
      </p:sp>
    </p:spTree>
    <p:extLst>
      <p:ext uri="{BB962C8B-B14F-4D97-AF65-F5344CB8AC3E}">
        <p14:creationId xmlns:p14="http://schemas.microsoft.com/office/powerpoint/2010/main" val="907269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44</a:t>
            </a:fld>
            <a:endParaRPr lang="en-US"/>
          </a:p>
        </p:txBody>
      </p:sp>
    </p:spTree>
    <p:extLst>
      <p:ext uri="{BB962C8B-B14F-4D97-AF65-F5344CB8AC3E}">
        <p14:creationId xmlns:p14="http://schemas.microsoft.com/office/powerpoint/2010/main" val="3233927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45</a:t>
            </a:fld>
            <a:endParaRPr lang="en-US"/>
          </a:p>
        </p:txBody>
      </p:sp>
    </p:spTree>
    <p:extLst>
      <p:ext uri="{BB962C8B-B14F-4D97-AF65-F5344CB8AC3E}">
        <p14:creationId xmlns:p14="http://schemas.microsoft.com/office/powerpoint/2010/main" val="3099564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46</a:t>
            </a:fld>
            <a:endParaRPr lang="en-US"/>
          </a:p>
        </p:txBody>
      </p:sp>
    </p:spTree>
    <p:extLst>
      <p:ext uri="{BB962C8B-B14F-4D97-AF65-F5344CB8AC3E}">
        <p14:creationId xmlns:p14="http://schemas.microsoft.com/office/powerpoint/2010/main" val="2203759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e3442c7d1_0_31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ee3442c7d1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e3442c7d1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ee3442c7d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ee3442c7d1_0_10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solidFill>
                <a:schemeClr val="dk1"/>
              </a:solidFill>
            </a:endParaRPr>
          </a:p>
        </p:txBody>
      </p:sp>
      <p:sp>
        <p:nvSpPr>
          <p:cNvPr id="156" name="Google Shape;156;gee3442c7d1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eed2f33d4b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geed2f33d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ed2f33d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ed2f33d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ed2f33d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ed2f33d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822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4</a:t>
            </a:fld>
            <a:endParaRPr lang="en-US"/>
          </a:p>
        </p:txBody>
      </p:sp>
    </p:spTree>
    <p:extLst>
      <p:ext uri="{BB962C8B-B14F-4D97-AF65-F5344CB8AC3E}">
        <p14:creationId xmlns:p14="http://schemas.microsoft.com/office/powerpoint/2010/main" val="530805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54</a:t>
            </a:fld>
            <a:endParaRPr lang="en-US"/>
          </a:p>
        </p:txBody>
      </p:sp>
    </p:spTree>
    <p:extLst>
      <p:ext uri="{BB962C8B-B14F-4D97-AF65-F5344CB8AC3E}">
        <p14:creationId xmlns:p14="http://schemas.microsoft.com/office/powerpoint/2010/main" val="3966840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55</a:t>
            </a:fld>
            <a:endParaRPr lang="en-US"/>
          </a:p>
        </p:txBody>
      </p:sp>
    </p:spTree>
    <p:extLst>
      <p:ext uri="{BB962C8B-B14F-4D97-AF65-F5344CB8AC3E}">
        <p14:creationId xmlns:p14="http://schemas.microsoft.com/office/powerpoint/2010/main" val="18755913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56</a:t>
            </a:fld>
            <a:endParaRPr lang="en-US"/>
          </a:p>
        </p:txBody>
      </p:sp>
    </p:spTree>
    <p:extLst>
      <p:ext uri="{BB962C8B-B14F-4D97-AF65-F5344CB8AC3E}">
        <p14:creationId xmlns:p14="http://schemas.microsoft.com/office/powerpoint/2010/main" val="2590180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e3442c7d1_0_31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ee3442c7d1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222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70</a:t>
            </a:fld>
            <a:endParaRPr lang="en-US"/>
          </a:p>
        </p:txBody>
      </p:sp>
    </p:spTree>
    <p:extLst>
      <p:ext uri="{BB962C8B-B14F-4D97-AF65-F5344CB8AC3E}">
        <p14:creationId xmlns:p14="http://schemas.microsoft.com/office/powerpoint/2010/main" val="2822944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73</a:t>
            </a:fld>
            <a:endParaRPr lang="en-US"/>
          </a:p>
        </p:txBody>
      </p:sp>
    </p:spTree>
    <p:extLst>
      <p:ext uri="{BB962C8B-B14F-4D97-AF65-F5344CB8AC3E}">
        <p14:creationId xmlns:p14="http://schemas.microsoft.com/office/powerpoint/2010/main" val="26575515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74</a:t>
            </a:fld>
            <a:endParaRPr lang="en-US"/>
          </a:p>
        </p:txBody>
      </p:sp>
    </p:spTree>
    <p:extLst>
      <p:ext uri="{BB962C8B-B14F-4D97-AF65-F5344CB8AC3E}">
        <p14:creationId xmlns:p14="http://schemas.microsoft.com/office/powerpoint/2010/main" val="16103837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75</a:t>
            </a:fld>
            <a:endParaRPr lang="en-US"/>
          </a:p>
        </p:txBody>
      </p:sp>
    </p:spTree>
    <p:extLst>
      <p:ext uri="{BB962C8B-B14F-4D97-AF65-F5344CB8AC3E}">
        <p14:creationId xmlns:p14="http://schemas.microsoft.com/office/powerpoint/2010/main" val="181762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president, I would like to acknowledge and thank the board members and committee chairs that lead our association. [read slide &amp; next slide]. </a:t>
            </a:r>
          </a:p>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5</a:t>
            </a:fld>
            <a:endParaRPr lang="en-US"/>
          </a:p>
        </p:txBody>
      </p:sp>
    </p:spTree>
    <p:extLst>
      <p:ext uri="{BB962C8B-B14F-4D97-AF65-F5344CB8AC3E}">
        <p14:creationId xmlns:p14="http://schemas.microsoft.com/office/powerpoint/2010/main" val="3612565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38E7A-1979-C044-9F64-0DDC151539CF}" type="slidenum">
              <a:rPr lang="en-US" smtClean="0"/>
              <a:t>6</a:t>
            </a:fld>
            <a:endParaRPr lang="en-US"/>
          </a:p>
        </p:txBody>
      </p:sp>
    </p:spTree>
    <p:extLst>
      <p:ext uri="{BB962C8B-B14F-4D97-AF65-F5344CB8AC3E}">
        <p14:creationId xmlns:p14="http://schemas.microsoft.com/office/powerpoint/2010/main" val="4239751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 folks listed on this slide are many more committee members, district leaders, and volunteers who make our association run smoothly. Truly, TNOTA could not fulfill our mission statement without the hard work and dedication of these fine people.</a:t>
            </a:r>
          </a:p>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7</a:t>
            </a:fld>
            <a:endParaRPr lang="en-US"/>
          </a:p>
        </p:txBody>
      </p:sp>
    </p:spTree>
    <p:extLst>
      <p:ext uri="{BB962C8B-B14F-4D97-AF65-F5344CB8AC3E}">
        <p14:creationId xmlns:p14="http://schemas.microsoft.com/office/powerpoint/2010/main" val="2788243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may know, TNOTA is divided into six districts: West, Rural West, Middle, East, Northeast, and Southeast. Our board is comprised of leaders and volunteers from across the state who represent OT practitioners and students in each region of Tennessee. District leaders host regular meetings which include high-quality continuing education courses, as well as networking and community service events.</a:t>
            </a:r>
          </a:p>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8</a:t>
            </a:fld>
            <a:endParaRPr lang="en-US"/>
          </a:p>
        </p:txBody>
      </p:sp>
    </p:spTree>
    <p:extLst>
      <p:ext uri="{BB962C8B-B14F-4D97-AF65-F5344CB8AC3E}">
        <p14:creationId xmlns:p14="http://schemas.microsoft.com/office/powerpoint/2010/main" val="3381146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fall, TNOTA will hold its annual election for board positions. This year, Nominations for TNOTA President and Vice President will open in October. We will keep the nominations process open through October, and voting will begin in November. TNOTA will send out information on the nominations process at the end of September.</a:t>
            </a:r>
          </a:p>
          <a:p>
            <a:endParaRPr lang="en-US" dirty="0"/>
          </a:p>
        </p:txBody>
      </p:sp>
      <p:sp>
        <p:nvSpPr>
          <p:cNvPr id="4" name="Slide Number Placeholder 3"/>
          <p:cNvSpPr>
            <a:spLocks noGrp="1"/>
          </p:cNvSpPr>
          <p:nvPr>
            <p:ph type="sldNum" sz="quarter" idx="5"/>
          </p:nvPr>
        </p:nvSpPr>
        <p:spPr/>
        <p:txBody>
          <a:bodyPr/>
          <a:lstStyle/>
          <a:p>
            <a:fld id="{BE038E7A-1979-C044-9F64-0DDC151539CF}" type="slidenum">
              <a:rPr lang="en-US" smtClean="0"/>
              <a:t>9</a:t>
            </a:fld>
            <a:endParaRPr lang="en-US"/>
          </a:p>
        </p:txBody>
      </p:sp>
    </p:spTree>
    <p:extLst>
      <p:ext uri="{BB962C8B-B14F-4D97-AF65-F5344CB8AC3E}">
        <p14:creationId xmlns:p14="http://schemas.microsoft.com/office/powerpoint/2010/main" val="3342130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CBB49A-E130-3643-A794-777D6D3E7251}"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BB49A-E130-3643-A794-777D6D3E7251}"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BB49A-E130-3643-A794-777D6D3E7251}"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49E0E-970B-2B41-850E-7F1A8157ACE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BB49A-E130-3643-A794-777D6D3E7251}"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BB49A-E130-3643-A794-777D6D3E7251}"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49E0E-970B-2B41-850E-7F1A8157ACE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BB49A-E130-3643-A794-777D6D3E7251}"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CBB49A-E130-3643-A794-777D6D3E7251}"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CBB49A-E130-3643-A794-777D6D3E7251}"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tx">
  <p:cSld name="1_Title and Content">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677334" y="609600"/>
            <a:ext cx="8596671" cy="1320800"/>
          </a:xfrm>
          <a:prstGeom prst="rect">
            <a:avLst/>
          </a:prstGeom>
          <a:noFill/>
          <a:ln>
            <a:noFill/>
          </a:ln>
        </p:spPr>
        <p:txBody>
          <a:bodyPr spcFirstLastPara="1" wrap="square" lIns="34275" tIns="34275" rIns="34275" bIns="34275" anchor="t" anchorCtr="0">
            <a:no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Clr>
                <a:schemeClr val="accent1"/>
              </a:buClr>
              <a:buSzPts val="1400"/>
              <a:buNone/>
              <a:defRPr/>
            </a:lvl2pPr>
            <a:lvl3pPr lvl="2" algn="l">
              <a:lnSpc>
                <a:spcPct val="100000"/>
              </a:lnSpc>
              <a:spcBef>
                <a:spcPts val="0"/>
              </a:spcBef>
              <a:spcAft>
                <a:spcPts val="0"/>
              </a:spcAft>
              <a:buClr>
                <a:schemeClr val="accent1"/>
              </a:buClr>
              <a:buSzPts val="1400"/>
              <a:buNone/>
              <a:defRPr/>
            </a:lvl3pPr>
            <a:lvl4pPr lvl="3" algn="l">
              <a:lnSpc>
                <a:spcPct val="100000"/>
              </a:lnSpc>
              <a:spcBef>
                <a:spcPts val="0"/>
              </a:spcBef>
              <a:spcAft>
                <a:spcPts val="0"/>
              </a:spcAft>
              <a:buClr>
                <a:schemeClr val="accent1"/>
              </a:buClr>
              <a:buSzPts val="1400"/>
              <a:buNone/>
              <a:defRPr/>
            </a:lvl4pPr>
            <a:lvl5pPr lvl="4" algn="l">
              <a:lnSpc>
                <a:spcPct val="100000"/>
              </a:lnSpc>
              <a:spcBef>
                <a:spcPts val="0"/>
              </a:spcBef>
              <a:spcAft>
                <a:spcPts val="0"/>
              </a:spcAft>
              <a:buClr>
                <a:schemeClr val="accent1"/>
              </a:buClr>
              <a:buSzPts val="1400"/>
              <a:buNone/>
              <a:defRPr/>
            </a:lvl5pPr>
            <a:lvl6pPr lvl="5" algn="l">
              <a:lnSpc>
                <a:spcPct val="100000"/>
              </a:lnSpc>
              <a:spcBef>
                <a:spcPts val="0"/>
              </a:spcBef>
              <a:spcAft>
                <a:spcPts val="0"/>
              </a:spcAft>
              <a:buClr>
                <a:schemeClr val="accent1"/>
              </a:buClr>
              <a:buSzPts val="1400"/>
              <a:buNone/>
              <a:defRPr/>
            </a:lvl6pPr>
            <a:lvl7pPr lvl="6" algn="l">
              <a:lnSpc>
                <a:spcPct val="100000"/>
              </a:lnSpc>
              <a:spcBef>
                <a:spcPts val="0"/>
              </a:spcBef>
              <a:spcAft>
                <a:spcPts val="0"/>
              </a:spcAft>
              <a:buClr>
                <a:schemeClr val="accent1"/>
              </a:buClr>
              <a:buSzPts val="1400"/>
              <a:buNone/>
              <a:defRPr/>
            </a:lvl7pPr>
            <a:lvl8pPr lvl="7" algn="l">
              <a:lnSpc>
                <a:spcPct val="100000"/>
              </a:lnSpc>
              <a:spcBef>
                <a:spcPts val="0"/>
              </a:spcBef>
              <a:spcAft>
                <a:spcPts val="0"/>
              </a:spcAft>
              <a:buClr>
                <a:schemeClr val="accent1"/>
              </a:buClr>
              <a:buSzPts val="1400"/>
              <a:buNone/>
              <a:defRPr/>
            </a:lvl8pPr>
            <a:lvl9pPr lvl="8" algn="l">
              <a:lnSpc>
                <a:spcPct val="100000"/>
              </a:lnSpc>
              <a:spcBef>
                <a:spcPts val="0"/>
              </a:spcBef>
              <a:spcAft>
                <a:spcPts val="0"/>
              </a:spcAft>
              <a:buClr>
                <a:schemeClr val="accent1"/>
              </a:buClr>
              <a:buSzPts val="1400"/>
              <a:buNone/>
              <a:defRPr/>
            </a:lvl9pPr>
          </a:lstStyle>
          <a:p>
            <a:endParaRPr/>
          </a:p>
        </p:txBody>
      </p:sp>
      <p:sp>
        <p:nvSpPr>
          <p:cNvPr id="82" name="Google Shape;82;p15"/>
          <p:cNvSpPr txBox="1">
            <a:spLocks noGrp="1"/>
          </p:cNvSpPr>
          <p:nvPr>
            <p:ph type="body" idx="1"/>
          </p:nvPr>
        </p:nvSpPr>
        <p:spPr>
          <a:xfrm>
            <a:off x="677334" y="2160590"/>
            <a:ext cx="8596671" cy="3880773"/>
          </a:xfrm>
          <a:prstGeom prst="rect">
            <a:avLst/>
          </a:prstGeom>
          <a:noFill/>
          <a:ln>
            <a:noFill/>
          </a:ln>
        </p:spPr>
        <p:txBody>
          <a:bodyPr spcFirstLastPara="1" wrap="square" lIns="34275" tIns="34275" rIns="34275" bIns="34275" anchor="t" anchorCtr="0">
            <a:noAutofit/>
          </a:bodyPr>
          <a:lstStyle>
            <a:lvl1pPr marL="609585" lvl="0" indent="-397923" algn="l">
              <a:lnSpc>
                <a:spcPct val="100000"/>
              </a:lnSpc>
              <a:spcBef>
                <a:spcPts val="1067"/>
              </a:spcBef>
              <a:spcAft>
                <a:spcPts val="0"/>
              </a:spcAft>
              <a:buSzPts val="1100"/>
              <a:buChar char=""/>
              <a:defRPr/>
            </a:lvl1pPr>
            <a:lvl2pPr marL="1219170" lvl="1" indent="-397923" algn="l">
              <a:lnSpc>
                <a:spcPct val="100000"/>
              </a:lnSpc>
              <a:spcBef>
                <a:spcPts val="1067"/>
              </a:spcBef>
              <a:spcAft>
                <a:spcPts val="0"/>
              </a:spcAft>
              <a:buSzPts val="1100"/>
              <a:buChar char=""/>
              <a:defRPr/>
            </a:lvl2pPr>
            <a:lvl3pPr marL="1828754" lvl="2" indent="-397923" algn="l">
              <a:lnSpc>
                <a:spcPct val="100000"/>
              </a:lnSpc>
              <a:spcBef>
                <a:spcPts val="1067"/>
              </a:spcBef>
              <a:spcAft>
                <a:spcPts val="0"/>
              </a:spcAft>
              <a:buSzPts val="1100"/>
              <a:buChar char=""/>
              <a:defRPr/>
            </a:lvl3pPr>
            <a:lvl4pPr marL="2438339" lvl="3" indent="-397923" algn="l">
              <a:lnSpc>
                <a:spcPct val="100000"/>
              </a:lnSpc>
              <a:spcBef>
                <a:spcPts val="1067"/>
              </a:spcBef>
              <a:spcAft>
                <a:spcPts val="0"/>
              </a:spcAft>
              <a:buSzPts val="1100"/>
              <a:buChar char=""/>
              <a:defRPr/>
            </a:lvl4pPr>
            <a:lvl5pPr marL="3047924" lvl="4" indent="-397923" algn="l">
              <a:lnSpc>
                <a:spcPct val="100000"/>
              </a:lnSpc>
              <a:spcBef>
                <a:spcPts val="1067"/>
              </a:spcBef>
              <a:spcAft>
                <a:spcPts val="0"/>
              </a:spcAft>
              <a:buSzPts val="1100"/>
              <a:buChar char=""/>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83" name="Google Shape;83;p15"/>
          <p:cNvSpPr txBox="1">
            <a:spLocks noGrp="1"/>
          </p:cNvSpPr>
          <p:nvPr>
            <p:ph type="sldNum" idx="12"/>
          </p:nvPr>
        </p:nvSpPr>
        <p:spPr>
          <a:xfrm>
            <a:off x="9042726" y="6116574"/>
            <a:ext cx="231279" cy="214701"/>
          </a:xfrm>
          <a:prstGeom prst="rect">
            <a:avLst/>
          </a:prstGeom>
          <a:noFill/>
          <a:ln>
            <a:noFill/>
          </a:ln>
        </p:spPr>
        <p:txBody>
          <a:bodyPr spcFirstLastPara="1" wrap="square" lIns="34275" tIns="34275" rIns="34275" bIns="34275" anchor="ctr" anchorCtr="0">
            <a:noAutofit/>
          </a:bodyPr>
          <a:lstStyle>
            <a:lvl1pPr marL="0" lvl="0" indent="0" algn="r">
              <a:lnSpc>
                <a:spcPct val="100000"/>
              </a:lnSpc>
              <a:spcBef>
                <a:spcPts val="0"/>
              </a:spcBef>
              <a:spcAft>
                <a:spcPts val="0"/>
              </a:spcAft>
              <a:buClr>
                <a:schemeClr val="accent1"/>
              </a:buClr>
              <a:buSzPts val="700"/>
              <a:buFont typeface="Arial"/>
              <a:buNone/>
              <a:defRPr sz="933">
                <a:solidFill>
                  <a:schemeClr val="accent1"/>
                </a:solidFill>
              </a:defRPr>
            </a:lvl1pPr>
            <a:lvl2pPr marL="0" lvl="1" indent="0" algn="r">
              <a:lnSpc>
                <a:spcPct val="100000"/>
              </a:lnSpc>
              <a:spcBef>
                <a:spcPts val="0"/>
              </a:spcBef>
              <a:spcAft>
                <a:spcPts val="0"/>
              </a:spcAft>
              <a:buClr>
                <a:schemeClr val="accent1"/>
              </a:buClr>
              <a:buSzPts val="700"/>
              <a:buFont typeface="Arial"/>
              <a:buNone/>
              <a:defRPr sz="933">
                <a:solidFill>
                  <a:schemeClr val="accent1"/>
                </a:solidFill>
              </a:defRPr>
            </a:lvl2pPr>
            <a:lvl3pPr marL="0" lvl="2" indent="0" algn="r">
              <a:lnSpc>
                <a:spcPct val="100000"/>
              </a:lnSpc>
              <a:spcBef>
                <a:spcPts val="0"/>
              </a:spcBef>
              <a:spcAft>
                <a:spcPts val="0"/>
              </a:spcAft>
              <a:buClr>
                <a:schemeClr val="accent1"/>
              </a:buClr>
              <a:buSzPts val="700"/>
              <a:buFont typeface="Arial"/>
              <a:buNone/>
              <a:defRPr sz="933">
                <a:solidFill>
                  <a:schemeClr val="accent1"/>
                </a:solidFill>
              </a:defRPr>
            </a:lvl3pPr>
            <a:lvl4pPr marL="0" lvl="3" indent="0" algn="r">
              <a:lnSpc>
                <a:spcPct val="100000"/>
              </a:lnSpc>
              <a:spcBef>
                <a:spcPts val="0"/>
              </a:spcBef>
              <a:spcAft>
                <a:spcPts val="0"/>
              </a:spcAft>
              <a:buClr>
                <a:schemeClr val="accent1"/>
              </a:buClr>
              <a:buSzPts val="700"/>
              <a:buFont typeface="Arial"/>
              <a:buNone/>
              <a:defRPr sz="933">
                <a:solidFill>
                  <a:schemeClr val="accent1"/>
                </a:solidFill>
              </a:defRPr>
            </a:lvl4pPr>
            <a:lvl5pPr marL="0" lvl="4" indent="0" algn="r">
              <a:lnSpc>
                <a:spcPct val="100000"/>
              </a:lnSpc>
              <a:spcBef>
                <a:spcPts val="0"/>
              </a:spcBef>
              <a:spcAft>
                <a:spcPts val="0"/>
              </a:spcAft>
              <a:buClr>
                <a:schemeClr val="accent1"/>
              </a:buClr>
              <a:buSzPts val="700"/>
              <a:buFont typeface="Arial"/>
              <a:buNone/>
              <a:defRPr sz="933">
                <a:solidFill>
                  <a:schemeClr val="accent1"/>
                </a:solidFill>
              </a:defRPr>
            </a:lvl5pPr>
            <a:lvl6pPr marL="0" lvl="5" indent="0" algn="r">
              <a:lnSpc>
                <a:spcPct val="100000"/>
              </a:lnSpc>
              <a:spcBef>
                <a:spcPts val="0"/>
              </a:spcBef>
              <a:spcAft>
                <a:spcPts val="0"/>
              </a:spcAft>
              <a:buClr>
                <a:schemeClr val="accent1"/>
              </a:buClr>
              <a:buSzPts val="700"/>
              <a:buFont typeface="Arial"/>
              <a:buNone/>
              <a:defRPr sz="933">
                <a:solidFill>
                  <a:schemeClr val="accent1"/>
                </a:solidFill>
              </a:defRPr>
            </a:lvl6pPr>
            <a:lvl7pPr marL="0" lvl="6" indent="0" algn="r">
              <a:lnSpc>
                <a:spcPct val="100000"/>
              </a:lnSpc>
              <a:spcBef>
                <a:spcPts val="0"/>
              </a:spcBef>
              <a:spcAft>
                <a:spcPts val="0"/>
              </a:spcAft>
              <a:buClr>
                <a:schemeClr val="accent1"/>
              </a:buClr>
              <a:buSzPts val="700"/>
              <a:buFont typeface="Arial"/>
              <a:buNone/>
              <a:defRPr sz="933">
                <a:solidFill>
                  <a:schemeClr val="accent1"/>
                </a:solidFill>
              </a:defRPr>
            </a:lvl7pPr>
            <a:lvl8pPr marL="0" lvl="7" indent="0" algn="r">
              <a:lnSpc>
                <a:spcPct val="100000"/>
              </a:lnSpc>
              <a:spcBef>
                <a:spcPts val="0"/>
              </a:spcBef>
              <a:spcAft>
                <a:spcPts val="0"/>
              </a:spcAft>
              <a:buClr>
                <a:schemeClr val="accent1"/>
              </a:buClr>
              <a:buSzPts val="700"/>
              <a:buFont typeface="Arial"/>
              <a:buNone/>
              <a:defRPr sz="933">
                <a:solidFill>
                  <a:schemeClr val="accent1"/>
                </a:solidFill>
              </a:defRPr>
            </a:lvl8pPr>
            <a:lvl9pPr marL="0" lvl="8" indent="0" algn="r">
              <a:lnSpc>
                <a:spcPct val="100000"/>
              </a:lnSpc>
              <a:spcBef>
                <a:spcPts val="0"/>
              </a:spcBef>
              <a:spcAft>
                <a:spcPts val="0"/>
              </a:spcAft>
              <a:buClr>
                <a:schemeClr val="accent1"/>
              </a:buClr>
              <a:buSzPts val="700"/>
              <a:buFont typeface="Arial"/>
              <a:buNone/>
              <a:defRPr sz="933">
                <a:solidFill>
                  <a:schemeClr val="accent1"/>
                </a:solidFil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554860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677333" y="609600"/>
            <a:ext cx="8596800" cy="1320800"/>
          </a:xfrm>
          <a:prstGeom prst="rect">
            <a:avLst/>
          </a:prstGeom>
          <a:noFill/>
          <a:ln>
            <a:noFill/>
          </a:ln>
        </p:spPr>
        <p:txBody>
          <a:bodyPr spcFirstLastPara="1" wrap="square" lIns="34275" tIns="34275" rIns="34275" bIns="34275" anchor="t" anchorCtr="0">
            <a:noAutofit/>
          </a:bodyPr>
          <a:lstStyle>
            <a:lvl1pPr lvl="0" algn="l" rtl="0">
              <a:lnSpc>
                <a:spcPct val="100000"/>
              </a:lnSpc>
              <a:spcBef>
                <a:spcPts val="0"/>
              </a:spcBef>
              <a:spcAft>
                <a:spcPts val="0"/>
              </a:spcAft>
              <a:buClr>
                <a:schemeClr val="accent1"/>
              </a:buClr>
              <a:buSzPts val="1400"/>
              <a:buNone/>
              <a:defRPr/>
            </a:lvl1pPr>
            <a:lvl2pPr lvl="1" algn="l" rtl="0">
              <a:lnSpc>
                <a:spcPct val="100000"/>
              </a:lnSpc>
              <a:spcBef>
                <a:spcPts val="0"/>
              </a:spcBef>
              <a:spcAft>
                <a:spcPts val="0"/>
              </a:spcAft>
              <a:buClr>
                <a:schemeClr val="accent1"/>
              </a:buClr>
              <a:buSzPts val="1400"/>
              <a:buNone/>
              <a:defRPr/>
            </a:lvl2pPr>
            <a:lvl3pPr lvl="2" algn="l" rtl="0">
              <a:lnSpc>
                <a:spcPct val="100000"/>
              </a:lnSpc>
              <a:spcBef>
                <a:spcPts val="0"/>
              </a:spcBef>
              <a:spcAft>
                <a:spcPts val="0"/>
              </a:spcAft>
              <a:buClr>
                <a:schemeClr val="accent1"/>
              </a:buClr>
              <a:buSzPts val="1400"/>
              <a:buNone/>
              <a:defRPr/>
            </a:lvl3pPr>
            <a:lvl4pPr lvl="3" algn="l" rtl="0">
              <a:lnSpc>
                <a:spcPct val="100000"/>
              </a:lnSpc>
              <a:spcBef>
                <a:spcPts val="0"/>
              </a:spcBef>
              <a:spcAft>
                <a:spcPts val="0"/>
              </a:spcAft>
              <a:buClr>
                <a:schemeClr val="accent1"/>
              </a:buClr>
              <a:buSzPts val="1400"/>
              <a:buNone/>
              <a:defRPr/>
            </a:lvl4pPr>
            <a:lvl5pPr lvl="4" algn="l" rtl="0">
              <a:lnSpc>
                <a:spcPct val="100000"/>
              </a:lnSpc>
              <a:spcBef>
                <a:spcPts val="0"/>
              </a:spcBef>
              <a:spcAft>
                <a:spcPts val="0"/>
              </a:spcAft>
              <a:buClr>
                <a:schemeClr val="accent1"/>
              </a:buClr>
              <a:buSzPts val="1400"/>
              <a:buNone/>
              <a:defRPr/>
            </a:lvl5pPr>
            <a:lvl6pPr lvl="5" algn="l" rtl="0">
              <a:lnSpc>
                <a:spcPct val="100000"/>
              </a:lnSpc>
              <a:spcBef>
                <a:spcPts val="0"/>
              </a:spcBef>
              <a:spcAft>
                <a:spcPts val="0"/>
              </a:spcAft>
              <a:buClr>
                <a:schemeClr val="accent1"/>
              </a:buClr>
              <a:buSzPts val="1400"/>
              <a:buNone/>
              <a:defRPr/>
            </a:lvl6pPr>
            <a:lvl7pPr lvl="6" algn="l" rtl="0">
              <a:lnSpc>
                <a:spcPct val="100000"/>
              </a:lnSpc>
              <a:spcBef>
                <a:spcPts val="0"/>
              </a:spcBef>
              <a:spcAft>
                <a:spcPts val="0"/>
              </a:spcAft>
              <a:buClr>
                <a:schemeClr val="accent1"/>
              </a:buClr>
              <a:buSzPts val="1400"/>
              <a:buNone/>
              <a:defRPr/>
            </a:lvl7pPr>
            <a:lvl8pPr lvl="7" algn="l" rtl="0">
              <a:lnSpc>
                <a:spcPct val="100000"/>
              </a:lnSpc>
              <a:spcBef>
                <a:spcPts val="0"/>
              </a:spcBef>
              <a:spcAft>
                <a:spcPts val="0"/>
              </a:spcAft>
              <a:buClr>
                <a:schemeClr val="accent1"/>
              </a:buClr>
              <a:buSzPts val="1400"/>
              <a:buNone/>
              <a:defRPr/>
            </a:lvl8pPr>
            <a:lvl9pPr lvl="8" algn="l" rtl="0">
              <a:lnSpc>
                <a:spcPct val="100000"/>
              </a:lnSpc>
              <a:spcBef>
                <a:spcPts val="0"/>
              </a:spcBef>
              <a:spcAft>
                <a:spcPts val="0"/>
              </a:spcAft>
              <a:buClr>
                <a:schemeClr val="accent1"/>
              </a:buClr>
              <a:buSzPts val="1400"/>
              <a:buNone/>
              <a:defRPr/>
            </a:lvl9pPr>
          </a:lstStyle>
          <a:p>
            <a:endParaRPr/>
          </a:p>
        </p:txBody>
      </p:sp>
      <p:sp>
        <p:nvSpPr>
          <p:cNvPr id="94" name="Google Shape;94;p18"/>
          <p:cNvSpPr txBox="1">
            <a:spLocks noGrp="1"/>
          </p:cNvSpPr>
          <p:nvPr>
            <p:ph type="body" idx="1"/>
          </p:nvPr>
        </p:nvSpPr>
        <p:spPr>
          <a:xfrm>
            <a:off x="675744" y="2160983"/>
            <a:ext cx="4185600" cy="576400"/>
          </a:xfrm>
          <a:prstGeom prst="rect">
            <a:avLst/>
          </a:prstGeom>
          <a:noFill/>
          <a:ln>
            <a:noFill/>
          </a:ln>
        </p:spPr>
        <p:txBody>
          <a:bodyPr spcFirstLastPara="1" wrap="square" lIns="34275" tIns="34275" rIns="34275" bIns="34275" anchor="b" anchorCtr="0">
            <a:noAutofit/>
          </a:bodyPr>
          <a:lstStyle>
            <a:lvl1pPr marL="609585" lvl="0" indent="-304792" algn="l" rtl="0">
              <a:lnSpc>
                <a:spcPct val="100000"/>
              </a:lnSpc>
              <a:spcBef>
                <a:spcPts val="1067"/>
              </a:spcBef>
              <a:spcAft>
                <a:spcPts val="0"/>
              </a:spcAft>
              <a:buClr>
                <a:srgbClr val="404040"/>
              </a:buClr>
              <a:buSzPts val="1800"/>
              <a:buFont typeface="Arial"/>
              <a:buNone/>
              <a:defRPr sz="2400"/>
            </a:lvl1pPr>
            <a:lvl2pPr marL="1219170" lvl="1" indent="-304792" algn="l" rtl="0">
              <a:lnSpc>
                <a:spcPct val="100000"/>
              </a:lnSpc>
              <a:spcBef>
                <a:spcPts val="1067"/>
              </a:spcBef>
              <a:spcAft>
                <a:spcPts val="0"/>
              </a:spcAft>
              <a:buClr>
                <a:srgbClr val="404040"/>
              </a:buClr>
              <a:buSzPts val="1800"/>
              <a:buFont typeface="Arial"/>
              <a:buNone/>
              <a:defRPr sz="2400"/>
            </a:lvl2pPr>
            <a:lvl3pPr marL="1828754" lvl="2" indent="-304792" algn="l" rtl="0">
              <a:lnSpc>
                <a:spcPct val="100000"/>
              </a:lnSpc>
              <a:spcBef>
                <a:spcPts val="1067"/>
              </a:spcBef>
              <a:spcAft>
                <a:spcPts val="0"/>
              </a:spcAft>
              <a:buClr>
                <a:srgbClr val="404040"/>
              </a:buClr>
              <a:buSzPts val="1800"/>
              <a:buFont typeface="Arial"/>
              <a:buNone/>
              <a:defRPr sz="2400"/>
            </a:lvl3pPr>
            <a:lvl4pPr marL="2438339" lvl="3" indent="-304792" algn="l" rtl="0">
              <a:lnSpc>
                <a:spcPct val="100000"/>
              </a:lnSpc>
              <a:spcBef>
                <a:spcPts val="1067"/>
              </a:spcBef>
              <a:spcAft>
                <a:spcPts val="0"/>
              </a:spcAft>
              <a:buClr>
                <a:srgbClr val="404040"/>
              </a:buClr>
              <a:buSzPts val="1800"/>
              <a:buFont typeface="Arial"/>
              <a:buNone/>
              <a:defRPr sz="2400"/>
            </a:lvl4pPr>
            <a:lvl5pPr marL="3047924" lvl="4" indent="-304792" algn="l" rtl="0">
              <a:lnSpc>
                <a:spcPct val="100000"/>
              </a:lnSpc>
              <a:spcBef>
                <a:spcPts val="1067"/>
              </a:spcBef>
              <a:spcAft>
                <a:spcPts val="0"/>
              </a:spcAft>
              <a:buClr>
                <a:srgbClr val="404040"/>
              </a:buClr>
              <a:buSzPts val="1800"/>
              <a:buFont typeface="Arial"/>
              <a:buNone/>
              <a:defRPr sz="2400"/>
            </a:lvl5pPr>
            <a:lvl6pPr marL="3657509" lvl="5" indent="-397923" algn="l" rtl="0">
              <a:lnSpc>
                <a:spcPct val="100000"/>
              </a:lnSpc>
              <a:spcBef>
                <a:spcPts val="1067"/>
              </a:spcBef>
              <a:spcAft>
                <a:spcPts val="0"/>
              </a:spcAft>
              <a:buSzPts val="1100"/>
              <a:buChar char=""/>
              <a:defRPr/>
            </a:lvl6pPr>
            <a:lvl7pPr marL="4267093" lvl="6" indent="-397923" algn="l" rtl="0">
              <a:lnSpc>
                <a:spcPct val="100000"/>
              </a:lnSpc>
              <a:spcBef>
                <a:spcPts val="1067"/>
              </a:spcBef>
              <a:spcAft>
                <a:spcPts val="0"/>
              </a:spcAft>
              <a:buSzPts val="1100"/>
              <a:buChar char=""/>
              <a:defRPr/>
            </a:lvl7pPr>
            <a:lvl8pPr marL="4876678" lvl="7" indent="-397923" algn="l" rtl="0">
              <a:lnSpc>
                <a:spcPct val="100000"/>
              </a:lnSpc>
              <a:spcBef>
                <a:spcPts val="1067"/>
              </a:spcBef>
              <a:spcAft>
                <a:spcPts val="0"/>
              </a:spcAft>
              <a:buSzPts val="1100"/>
              <a:buChar char=""/>
              <a:defRPr/>
            </a:lvl8pPr>
            <a:lvl9pPr marL="5486263" lvl="8" indent="-397923" algn="l" rtl="0">
              <a:lnSpc>
                <a:spcPct val="100000"/>
              </a:lnSpc>
              <a:spcBef>
                <a:spcPts val="1067"/>
              </a:spcBef>
              <a:spcAft>
                <a:spcPts val="0"/>
              </a:spcAft>
              <a:buSzPts val="1100"/>
              <a:buChar char=""/>
              <a:defRPr/>
            </a:lvl9pPr>
          </a:lstStyle>
          <a:p>
            <a:endParaRPr/>
          </a:p>
        </p:txBody>
      </p:sp>
      <p:sp>
        <p:nvSpPr>
          <p:cNvPr id="95" name="Google Shape;95;p18"/>
          <p:cNvSpPr txBox="1">
            <a:spLocks noGrp="1"/>
          </p:cNvSpPr>
          <p:nvPr>
            <p:ph type="body" idx="2"/>
          </p:nvPr>
        </p:nvSpPr>
        <p:spPr>
          <a:xfrm>
            <a:off x="5088383" y="2160983"/>
            <a:ext cx="4185600" cy="576400"/>
          </a:xfrm>
          <a:prstGeom prst="rect">
            <a:avLst/>
          </a:prstGeom>
          <a:noFill/>
          <a:ln>
            <a:noFill/>
          </a:ln>
        </p:spPr>
        <p:txBody>
          <a:bodyPr spcFirstLastPara="1" wrap="square" lIns="34275" tIns="34275" rIns="34275" bIns="34275" anchor="b" anchorCtr="0">
            <a:noAutofit/>
          </a:bodyPr>
          <a:lstStyle>
            <a:lvl1pPr marL="609585" lvl="0" indent="-397923" algn="l" rtl="0">
              <a:lnSpc>
                <a:spcPct val="100000"/>
              </a:lnSpc>
              <a:spcBef>
                <a:spcPts val="1067"/>
              </a:spcBef>
              <a:spcAft>
                <a:spcPts val="0"/>
              </a:spcAft>
              <a:buSzPts val="1100"/>
              <a:buChar char=""/>
              <a:defRPr/>
            </a:lvl1pPr>
            <a:lvl2pPr marL="1219170" lvl="1" indent="-397923" algn="l" rtl="0">
              <a:lnSpc>
                <a:spcPct val="100000"/>
              </a:lnSpc>
              <a:spcBef>
                <a:spcPts val="1067"/>
              </a:spcBef>
              <a:spcAft>
                <a:spcPts val="0"/>
              </a:spcAft>
              <a:buSzPts val="1100"/>
              <a:buChar char=""/>
              <a:defRPr/>
            </a:lvl2pPr>
            <a:lvl3pPr marL="1828754" lvl="2" indent="-397923" algn="l" rtl="0">
              <a:lnSpc>
                <a:spcPct val="100000"/>
              </a:lnSpc>
              <a:spcBef>
                <a:spcPts val="1067"/>
              </a:spcBef>
              <a:spcAft>
                <a:spcPts val="0"/>
              </a:spcAft>
              <a:buSzPts val="1100"/>
              <a:buChar char=""/>
              <a:defRPr/>
            </a:lvl3pPr>
            <a:lvl4pPr marL="2438339" lvl="3" indent="-397923" algn="l" rtl="0">
              <a:lnSpc>
                <a:spcPct val="100000"/>
              </a:lnSpc>
              <a:spcBef>
                <a:spcPts val="1067"/>
              </a:spcBef>
              <a:spcAft>
                <a:spcPts val="0"/>
              </a:spcAft>
              <a:buSzPts val="1100"/>
              <a:buChar char=""/>
              <a:defRPr/>
            </a:lvl4pPr>
            <a:lvl5pPr marL="3047924" lvl="4" indent="-397923" algn="l" rtl="0">
              <a:lnSpc>
                <a:spcPct val="100000"/>
              </a:lnSpc>
              <a:spcBef>
                <a:spcPts val="1067"/>
              </a:spcBef>
              <a:spcAft>
                <a:spcPts val="0"/>
              </a:spcAft>
              <a:buSzPts val="1100"/>
              <a:buChar char=""/>
              <a:defRPr/>
            </a:lvl5pPr>
            <a:lvl6pPr marL="3657509" lvl="5" indent="-397923" algn="l" rtl="0">
              <a:lnSpc>
                <a:spcPct val="100000"/>
              </a:lnSpc>
              <a:spcBef>
                <a:spcPts val="1067"/>
              </a:spcBef>
              <a:spcAft>
                <a:spcPts val="0"/>
              </a:spcAft>
              <a:buSzPts val="1100"/>
              <a:buChar char=""/>
              <a:defRPr/>
            </a:lvl6pPr>
            <a:lvl7pPr marL="4267093" lvl="6" indent="-397923" algn="l" rtl="0">
              <a:lnSpc>
                <a:spcPct val="100000"/>
              </a:lnSpc>
              <a:spcBef>
                <a:spcPts val="1067"/>
              </a:spcBef>
              <a:spcAft>
                <a:spcPts val="0"/>
              </a:spcAft>
              <a:buSzPts val="1100"/>
              <a:buChar char=""/>
              <a:defRPr/>
            </a:lvl7pPr>
            <a:lvl8pPr marL="4876678" lvl="7" indent="-397923" algn="l" rtl="0">
              <a:lnSpc>
                <a:spcPct val="100000"/>
              </a:lnSpc>
              <a:spcBef>
                <a:spcPts val="1067"/>
              </a:spcBef>
              <a:spcAft>
                <a:spcPts val="0"/>
              </a:spcAft>
              <a:buSzPts val="1100"/>
              <a:buChar char=""/>
              <a:defRPr/>
            </a:lvl8pPr>
            <a:lvl9pPr marL="5486263" lvl="8" indent="-397923" algn="l" rtl="0">
              <a:lnSpc>
                <a:spcPct val="100000"/>
              </a:lnSpc>
              <a:spcBef>
                <a:spcPts val="1067"/>
              </a:spcBef>
              <a:spcAft>
                <a:spcPts val="0"/>
              </a:spcAft>
              <a:buSzPts val="1100"/>
              <a:buChar char=""/>
              <a:defRPr/>
            </a:lvl9pPr>
          </a:lstStyle>
          <a:p>
            <a:endParaRPr/>
          </a:p>
        </p:txBody>
      </p:sp>
      <p:sp>
        <p:nvSpPr>
          <p:cNvPr id="96" name="Google Shape;96;p18"/>
          <p:cNvSpPr txBox="1">
            <a:spLocks noGrp="1"/>
          </p:cNvSpPr>
          <p:nvPr>
            <p:ph type="sldNum" idx="12"/>
          </p:nvPr>
        </p:nvSpPr>
        <p:spPr>
          <a:xfrm>
            <a:off x="9042725" y="6116573"/>
            <a:ext cx="231200" cy="214800"/>
          </a:xfrm>
          <a:prstGeom prst="rect">
            <a:avLst/>
          </a:prstGeom>
          <a:noFill/>
          <a:ln>
            <a:noFill/>
          </a:ln>
        </p:spPr>
        <p:txBody>
          <a:bodyPr spcFirstLastPara="1" wrap="square" lIns="34275" tIns="34275" rIns="34275" bIns="34275" anchor="ctr" anchorCtr="0">
            <a:noAutofit/>
          </a:bodyPr>
          <a:lstStyle>
            <a:lvl1pPr marL="0" lvl="0" indent="0" algn="r" rtl="0">
              <a:lnSpc>
                <a:spcPct val="100000"/>
              </a:lnSpc>
              <a:spcBef>
                <a:spcPts val="0"/>
              </a:spcBef>
              <a:spcAft>
                <a:spcPts val="0"/>
              </a:spcAft>
              <a:buClr>
                <a:schemeClr val="accent1"/>
              </a:buClr>
              <a:buSzPts val="700"/>
              <a:buFont typeface="Arial"/>
              <a:buNone/>
              <a:defRPr sz="933">
                <a:solidFill>
                  <a:schemeClr val="accent1"/>
                </a:solidFill>
              </a:defRPr>
            </a:lvl1pPr>
            <a:lvl2pPr marL="0" lvl="1" indent="0" algn="r" rtl="0">
              <a:lnSpc>
                <a:spcPct val="100000"/>
              </a:lnSpc>
              <a:spcBef>
                <a:spcPts val="0"/>
              </a:spcBef>
              <a:spcAft>
                <a:spcPts val="0"/>
              </a:spcAft>
              <a:buClr>
                <a:schemeClr val="accent1"/>
              </a:buClr>
              <a:buSzPts val="700"/>
              <a:buFont typeface="Arial"/>
              <a:buNone/>
              <a:defRPr sz="933">
                <a:solidFill>
                  <a:schemeClr val="accent1"/>
                </a:solidFill>
              </a:defRPr>
            </a:lvl2pPr>
            <a:lvl3pPr marL="0" lvl="2" indent="0" algn="r" rtl="0">
              <a:lnSpc>
                <a:spcPct val="100000"/>
              </a:lnSpc>
              <a:spcBef>
                <a:spcPts val="0"/>
              </a:spcBef>
              <a:spcAft>
                <a:spcPts val="0"/>
              </a:spcAft>
              <a:buClr>
                <a:schemeClr val="accent1"/>
              </a:buClr>
              <a:buSzPts val="700"/>
              <a:buFont typeface="Arial"/>
              <a:buNone/>
              <a:defRPr sz="933">
                <a:solidFill>
                  <a:schemeClr val="accent1"/>
                </a:solidFill>
              </a:defRPr>
            </a:lvl3pPr>
            <a:lvl4pPr marL="0" lvl="3" indent="0" algn="r" rtl="0">
              <a:lnSpc>
                <a:spcPct val="100000"/>
              </a:lnSpc>
              <a:spcBef>
                <a:spcPts val="0"/>
              </a:spcBef>
              <a:spcAft>
                <a:spcPts val="0"/>
              </a:spcAft>
              <a:buClr>
                <a:schemeClr val="accent1"/>
              </a:buClr>
              <a:buSzPts val="700"/>
              <a:buFont typeface="Arial"/>
              <a:buNone/>
              <a:defRPr sz="933">
                <a:solidFill>
                  <a:schemeClr val="accent1"/>
                </a:solidFill>
              </a:defRPr>
            </a:lvl4pPr>
            <a:lvl5pPr marL="0" lvl="4" indent="0" algn="r" rtl="0">
              <a:lnSpc>
                <a:spcPct val="100000"/>
              </a:lnSpc>
              <a:spcBef>
                <a:spcPts val="0"/>
              </a:spcBef>
              <a:spcAft>
                <a:spcPts val="0"/>
              </a:spcAft>
              <a:buClr>
                <a:schemeClr val="accent1"/>
              </a:buClr>
              <a:buSzPts val="700"/>
              <a:buFont typeface="Arial"/>
              <a:buNone/>
              <a:defRPr sz="933">
                <a:solidFill>
                  <a:schemeClr val="accent1"/>
                </a:solidFill>
              </a:defRPr>
            </a:lvl5pPr>
            <a:lvl6pPr marL="0" lvl="5" indent="0" algn="r" rtl="0">
              <a:lnSpc>
                <a:spcPct val="100000"/>
              </a:lnSpc>
              <a:spcBef>
                <a:spcPts val="0"/>
              </a:spcBef>
              <a:spcAft>
                <a:spcPts val="0"/>
              </a:spcAft>
              <a:buClr>
                <a:schemeClr val="accent1"/>
              </a:buClr>
              <a:buSzPts val="700"/>
              <a:buFont typeface="Arial"/>
              <a:buNone/>
              <a:defRPr sz="933">
                <a:solidFill>
                  <a:schemeClr val="accent1"/>
                </a:solidFill>
              </a:defRPr>
            </a:lvl6pPr>
            <a:lvl7pPr marL="0" lvl="6" indent="0" algn="r" rtl="0">
              <a:lnSpc>
                <a:spcPct val="100000"/>
              </a:lnSpc>
              <a:spcBef>
                <a:spcPts val="0"/>
              </a:spcBef>
              <a:spcAft>
                <a:spcPts val="0"/>
              </a:spcAft>
              <a:buClr>
                <a:schemeClr val="accent1"/>
              </a:buClr>
              <a:buSzPts val="700"/>
              <a:buFont typeface="Arial"/>
              <a:buNone/>
              <a:defRPr sz="933">
                <a:solidFill>
                  <a:schemeClr val="accent1"/>
                </a:solidFill>
              </a:defRPr>
            </a:lvl7pPr>
            <a:lvl8pPr marL="0" lvl="7" indent="0" algn="r" rtl="0">
              <a:lnSpc>
                <a:spcPct val="100000"/>
              </a:lnSpc>
              <a:spcBef>
                <a:spcPts val="0"/>
              </a:spcBef>
              <a:spcAft>
                <a:spcPts val="0"/>
              </a:spcAft>
              <a:buClr>
                <a:schemeClr val="accent1"/>
              </a:buClr>
              <a:buSzPts val="700"/>
              <a:buFont typeface="Arial"/>
              <a:buNone/>
              <a:defRPr sz="933">
                <a:solidFill>
                  <a:schemeClr val="accent1"/>
                </a:solidFill>
              </a:defRPr>
            </a:lvl8pPr>
            <a:lvl9pPr marL="0" lvl="8" indent="0" algn="r" rtl="0">
              <a:lnSpc>
                <a:spcPct val="100000"/>
              </a:lnSpc>
              <a:spcBef>
                <a:spcPts val="0"/>
              </a:spcBef>
              <a:spcAft>
                <a:spcPts val="0"/>
              </a:spcAft>
              <a:buClr>
                <a:schemeClr val="accent1"/>
              </a:buClr>
              <a:buSzPts val="700"/>
              <a:buFont typeface="Arial"/>
              <a:buNone/>
              <a:defRPr sz="933">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25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677333" y="609600"/>
            <a:ext cx="8596800" cy="1320800"/>
          </a:xfrm>
          <a:prstGeom prst="rect">
            <a:avLst/>
          </a:prstGeom>
          <a:noFill/>
          <a:ln>
            <a:noFill/>
          </a:ln>
        </p:spPr>
        <p:txBody>
          <a:bodyPr spcFirstLastPara="1" wrap="square" lIns="34275" tIns="34275" rIns="34275" bIns="34275" anchor="t" anchorCtr="0">
            <a:noAutofit/>
          </a:bodyPr>
          <a:lstStyle>
            <a:lvl1pPr lvl="0" algn="l" rtl="0">
              <a:lnSpc>
                <a:spcPct val="100000"/>
              </a:lnSpc>
              <a:spcBef>
                <a:spcPts val="0"/>
              </a:spcBef>
              <a:spcAft>
                <a:spcPts val="0"/>
              </a:spcAft>
              <a:buClr>
                <a:schemeClr val="accent1"/>
              </a:buClr>
              <a:buSzPts val="1400"/>
              <a:buNone/>
              <a:defRPr/>
            </a:lvl1pPr>
            <a:lvl2pPr lvl="1" algn="l" rtl="0">
              <a:lnSpc>
                <a:spcPct val="100000"/>
              </a:lnSpc>
              <a:spcBef>
                <a:spcPts val="0"/>
              </a:spcBef>
              <a:spcAft>
                <a:spcPts val="0"/>
              </a:spcAft>
              <a:buClr>
                <a:schemeClr val="accent1"/>
              </a:buClr>
              <a:buSzPts val="1400"/>
              <a:buNone/>
              <a:defRPr/>
            </a:lvl2pPr>
            <a:lvl3pPr lvl="2" algn="l" rtl="0">
              <a:lnSpc>
                <a:spcPct val="100000"/>
              </a:lnSpc>
              <a:spcBef>
                <a:spcPts val="0"/>
              </a:spcBef>
              <a:spcAft>
                <a:spcPts val="0"/>
              </a:spcAft>
              <a:buClr>
                <a:schemeClr val="accent1"/>
              </a:buClr>
              <a:buSzPts val="1400"/>
              <a:buNone/>
              <a:defRPr/>
            </a:lvl3pPr>
            <a:lvl4pPr lvl="3" algn="l" rtl="0">
              <a:lnSpc>
                <a:spcPct val="100000"/>
              </a:lnSpc>
              <a:spcBef>
                <a:spcPts val="0"/>
              </a:spcBef>
              <a:spcAft>
                <a:spcPts val="0"/>
              </a:spcAft>
              <a:buClr>
                <a:schemeClr val="accent1"/>
              </a:buClr>
              <a:buSzPts val="1400"/>
              <a:buNone/>
              <a:defRPr/>
            </a:lvl4pPr>
            <a:lvl5pPr lvl="4" algn="l" rtl="0">
              <a:lnSpc>
                <a:spcPct val="100000"/>
              </a:lnSpc>
              <a:spcBef>
                <a:spcPts val="0"/>
              </a:spcBef>
              <a:spcAft>
                <a:spcPts val="0"/>
              </a:spcAft>
              <a:buClr>
                <a:schemeClr val="accent1"/>
              </a:buClr>
              <a:buSzPts val="1400"/>
              <a:buNone/>
              <a:defRPr/>
            </a:lvl5pPr>
            <a:lvl6pPr lvl="5" algn="l" rtl="0">
              <a:lnSpc>
                <a:spcPct val="100000"/>
              </a:lnSpc>
              <a:spcBef>
                <a:spcPts val="0"/>
              </a:spcBef>
              <a:spcAft>
                <a:spcPts val="0"/>
              </a:spcAft>
              <a:buClr>
                <a:schemeClr val="accent1"/>
              </a:buClr>
              <a:buSzPts val="1400"/>
              <a:buNone/>
              <a:defRPr/>
            </a:lvl6pPr>
            <a:lvl7pPr lvl="6" algn="l" rtl="0">
              <a:lnSpc>
                <a:spcPct val="100000"/>
              </a:lnSpc>
              <a:spcBef>
                <a:spcPts val="0"/>
              </a:spcBef>
              <a:spcAft>
                <a:spcPts val="0"/>
              </a:spcAft>
              <a:buClr>
                <a:schemeClr val="accent1"/>
              </a:buClr>
              <a:buSzPts val="1400"/>
              <a:buNone/>
              <a:defRPr/>
            </a:lvl7pPr>
            <a:lvl8pPr lvl="7" algn="l" rtl="0">
              <a:lnSpc>
                <a:spcPct val="100000"/>
              </a:lnSpc>
              <a:spcBef>
                <a:spcPts val="0"/>
              </a:spcBef>
              <a:spcAft>
                <a:spcPts val="0"/>
              </a:spcAft>
              <a:buClr>
                <a:schemeClr val="accent1"/>
              </a:buClr>
              <a:buSzPts val="1400"/>
              <a:buNone/>
              <a:defRPr/>
            </a:lvl8pPr>
            <a:lvl9pPr lvl="8" algn="l" rtl="0">
              <a:lnSpc>
                <a:spcPct val="100000"/>
              </a:lnSpc>
              <a:spcBef>
                <a:spcPts val="0"/>
              </a:spcBef>
              <a:spcAft>
                <a:spcPts val="0"/>
              </a:spcAft>
              <a:buClr>
                <a:schemeClr val="accent1"/>
              </a:buClr>
              <a:buSzPts val="1400"/>
              <a:buNone/>
              <a:defRPr/>
            </a:lvl9pPr>
          </a:lstStyle>
          <a:p>
            <a:endParaRPr/>
          </a:p>
        </p:txBody>
      </p:sp>
      <p:sp>
        <p:nvSpPr>
          <p:cNvPr id="86" name="Google Shape;86;p16"/>
          <p:cNvSpPr txBox="1">
            <a:spLocks noGrp="1"/>
          </p:cNvSpPr>
          <p:nvPr>
            <p:ph type="body" idx="1"/>
          </p:nvPr>
        </p:nvSpPr>
        <p:spPr>
          <a:xfrm>
            <a:off x="677333" y="2160589"/>
            <a:ext cx="4184000" cy="3880800"/>
          </a:xfrm>
          <a:prstGeom prst="rect">
            <a:avLst/>
          </a:prstGeom>
          <a:noFill/>
          <a:ln>
            <a:noFill/>
          </a:ln>
        </p:spPr>
        <p:txBody>
          <a:bodyPr spcFirstLastPara="1" wrap="square" lIns="34275" tIns="34275" rIns="34275" bIns="34275" anchor="t" anchorCtr="0">
            <a:noAutofit/>
          </a:bodyPr>
          <a:lstStyle>
            <a:lvl1pPr marL="609585" lvl="0" indent="-397923" algn="l" rtl="0">
              <a:lnSpc>
                <a:spcPct val="100000"/>
              </a:lnSpc>
              <a:spcBef>
                <a:spcPts val="1067"/>
              </a:spcBef>
              <a:spcAft>
                <a:spcPts val="0"/>
              </a:spcAft>
              <a:buSzPts val="1100"/>
              <a:buChar char=""/>
              <a:defRPr/>
            </a:lvl1pPr>
            <a:lvl2pPr marL="1219170" lvl="1" indent="-397923" algn="l" rtl="0">
              <a:lnSpc>
                <a:spcPct val="100000"/>
              </a:lnSpc>
              <a:spcBef>
                <a:spcPts val="1067"/>
              </a:spcBef>
              <a:spcAft>
                <a:spcPts val="0"/>
              </a:spcAft>
              <a:buSzPts val="1100"/>
              <a:buChar char=""/>
              <a:defRPr/>
            </a:lvl2pPr>
            <a:lvl3pPr marL="1828754" lvl="2" indent="-397923" algn="l" rtl="0">
              <a:lnSpc>
                <a:spcPct val="100000"/>
              </a:lnSpc>
              <a:spcBef>
                <a:spcPts val="1067"/>
              </a:spcBef>
              <a:spcAft>
                <a:spcPts val="0"/>
              </a:spcAft>
              <a:buSzPts val="1100"/>
              <a:buChar char=""/>
              <a:defRPr/>
            </a:lvl3pPr>
            <a:lvl4pPr marL="2438339" lvl="3" indent="-397923" algn="l" rtl="0">
              <a:lnSpc>
                <a:spcPct val="100000"/>
              </a:lnSpc>
              <a:spcBef>
                <a:spcPts val="1067"/>
              </a:spcBef>
              <a:spcAft>
                <a:spcPts val="0"/>
              </a:spcAft>
              <a:buSzPts val="1100"/>
              <a:buChar char=""/>
              <a:defRPr/>
            </a:lvl4pPr>
            <a:lvl5pPr marL="3047924" lvl="4" indent="-397923" algn="l" rtl="0">
              <a:lnSpc>
                <a:spcPct val="100000"/>
              </a:lnSpc>
              <a:spcBef>
                <a:spcPts val="1067"/>
              </a:spcBef>
              <a:spcAft>
                <a:spcPts val="0"/>
              </a:spcAft>
              <a:buSzPts val="1100"/>
              <a:buChar char=""/>
              <a:defRPr/>
            </a:lvl5pPr>
            <a:lvl6pPr marL="3657509" lvl="5" indent="-397923" algn="l" rtl="0">
              <a:lnSpc>
                <a:spcPct val="100000"/>
              </a:lnSpc>
              <a:spcBef>
                <a:spcPts val="1067"/>
              </a:spcBef>
              <a:spcAft>
                <a:spcPts val="0"/>
              </a:spcAft>
              <a:buSzPts val="1100"/>
              <a:buChar char=""/>
              <a:defRPr/>
            </a:lvl6pPr>
            <a:lvl7pPr marL="4267093" lvl="6" indent="-397923" algn="l" rtl="0">
              <a:lnSpc>
                <a:spcPct val="100000"/>
              </a:lnSpc>
              <a:spcBef>
                <a:spcPts val="1067"/>
              </a:spcBef>
              <a:spcAft>
                <a:spcPts val="0"/>
              </a:spcAft>
              <a:buSzPts val="1100"/>
              <a:buChar char=""/>
              <a:defRPr/>
            </a:lvl7pPr>
            <a:lvl8pPr marL="4876678" lvl="7" indent="-397923" algn="l" rtl="0">
              <a:lnSpc>
                <a:spcPct val="100000"/>
              </a:lnSpc>
              <a:spcBef>
                <a:spcPts val="1067"/>
              </a:spcBef>
              <a:spcAft>
                <a:spcPts val="0"/>
              </a:spcAft>
              <a:buSzPts val="1100"/>
              <a:buChar char=""/>
              <a:defRPr/>
            </a:lvl8pPr>
            <a:lvl9pPr marL="5486263" lvl="8" indent="-397923" algn="l" rtl="0">
              <a:lnSpc>
                <a:spcPct val="100000"/>
              </a:lnSpc>
              <a:spcBef>
                <a:spcPts val="1067"/>
              </a:spcBef>
              <a:spcAft>
                <a:spcPts val="0"/>
              </a:spcAft>
              <a:buSzPts val="1100"/>
              <a:buChar char=""/>
              <a:defRPr/>
            </a:lvl9pPr>
          </a:lstStyle>
          <a:p>
            <a:endParaRPr/>
          </a:p>
        </p:txBody>
      </p:sp>
      <p:sp>
        <p:nvSpPr>
          <p:cNvPr id="87" name="Google Shape;87;p16"/>
          <p:cNvSpPr txBox="1">
            <a:spLocks noGrp="1"/>
          </p:cNvSpPr>
          <p:nvPr>
            <p:ph type="sldNum" idx="12"/>
          </p:nvPr>
        </p:nvSpPr>
        <p:spPr>
          <a:xfrm>
            <a:off x="9042725" y="6116573"/>
            <a:ext cx="231200" cy="214800"/>
          </a:xfrm>
          <a:prstGeom prst="rect">
            <a:avLst/>
          </a:prstGeom>
          <a:noFill/>
          <a:ln>
            <a:noFill/>
          </a:ln>
        </p:spPr>
        <p:txBody>
          <a:bodyPr spcFirstLastPara="1" wrap="square" lIns="34275" tIns="34275" rIns="34275" bIns="34275" anchor="ctr" anchorCtr="0">
            <a:noAutofit/>
          </a:bodyPr>
          <a:lstStyle>
            <a:lvl1pPr marL="0" lvl="0" indent="0" algn="r" rtl="0">
              <a:lnSpc>
                <a:spcPct val="100000"/>
              </a:lnSpc>
              <a:spcBef>
                <a:spcPts val="0"/>
              </a:spcBef>
              <a:spcAft>
                <a:spcPts val="0"/>
              </a:spcAft>
              <a:buClr>
                <a:schemeClr val="accent1"/>
              </a:buClr>
              <a:buSzPts val="700"/>
              <a:buFont typeface="Arial"/>
              <a:buNone/>
              <a:defRPr sz="933">
                <a:solidFill>
                  <a:schemeClr val="accent1"/>
                </a:solidFill>
              </a:defRPr>
            </a:lvl1pPr>
            <a:lvl2pPr marL="0" lvl="1" indent="0" algn="r" rtl="0">
              <a:lnSpc>
                <a:spcPct val="100000"/>
              </a:lnSpc>
              <a:spcBef>
                <a:spcPts val="0"/>
              </a:spcBef>
              <a:spcAft>
                <a:spcPts val="0"/>
              </a:spcAft>
              <a:buClr>
                <a:schemeClr val="accent1"/>
              </a:buClr>
              <a:buSzPts val="700"/>
              <a:buFont typeface="Arial"/>
              <a:buNone/>
              <a:defRPr sz="933">
                <a:solidFill>
                  <a:schemeClr val="accent1"/>
                </a:solidFill>
              </a:defRPr>
            </a:lvl2pPr>
            <a:lvl3pPr marL="0" lvl="2" indent="0" algn="r" rtl="0">
              <a:lnSpc>
                <a:spcPct val="100000"/>
              </a:lnSpc>
              <a:spcBef>
                <a:spcPts val="0"/>
              </a:spcBef>
              <a:spcAft>
                <a:spcPts val="0"/>
              </a:spcAft>
              <a:buClr>
                <a:schemeClr val="accent1"/>
              </a:buClr>
              <a:buSzPts val="700"/>
              <a:buFont typeface="Arial"/>
              <a:buNone/>
              <a:defRPr sz="933">
                <a:solidFill>
                  <a:schemeClr val="accent1"/>
                </a:solidFill>
              </a:defRPr>
            </a:lvl3pPr>
            <a:lvl4pPr marL="0" lvl="3" indent="0" algn="r" rtl="0">
              <a:lnSpc>
                <a:spcPct val="100000"/>
              </a:lnSpc>
              <a:spcBef>
                <a:spcPts val="0"/>
              </a:spcBef>
              <a:spcAft>
                <a:spcPts val="0"/>
              </a:spcAft>
              <a:buClr>
                <a:schemeClr val="accent1"/>
              </a:buClr>
              <a:buSzPts val="700"/>
              <a:buFont typeface="Arial"/>
              <a:buNone/>
              <a:defRPr sz="933">
                <a:solidFill>
                  <a:schemeClr val="accent1"/>
                </a:solidFill>
              </a:defRPr>
            </a:lvl4pPr>
            <a:lvl5pPr marL="0" lvl="4" indent="0" algn="r" rtl="0">
              <a:lnSpc>
                <a:spcPct val="100000"/>
              </a:lnSpc>
              <a:spcBef>
                <a:spcPts val="0"/>
              </a:spcBef>
              <a:spcAft>
                <a:spcPts val="0"/>
              </a:spcAft>
              <a:buClr>
                <a:schemeClr val="accent1"/>
              </a:buClr>
              <a:buSzPts val="700"/>
              <a:buFont typeface="Arial"/>
              <a:buNone/>
              <a:defRPr sz="933">
                <a:solidFill>
                  <a:schemeClr val="accent1"/>
                </a:solidFill>
              </a:defRPr>
            </a:lvl5pPr>
            <a:lvl6pPr marL="0" lvl="5" indent="0" algn="r" rtl="0">
              <a:lnSpc>
                <a:spcPct val="100000"/>
              </a:lnSpc>
              <a:spcBef>
                <a:spcPts val="0"/>
              </a:spcBef>
              <a:spcAft>
                <a:spcPts val="0"/>
              </a:spcAft>
              <a:buClr>
                <a:schemeClr val="accent1"/>
              </a:buClr>
              <a:buSzPts val="700"/>
              <a:buFont typeface="Arial"/>
              <a:buNone/>
              <a:defRPr sz="933">
                <a:solidFill>
                  <a:schemeClr val="accent1"/>
                </a:solidFill>
              </a:defRPr>
            </a:lvl6pPr>
            <a:lvl7pPr marL="0" lvl="6" indent="0" algn="r" rtl="0">
              <a:lnSpc>
                <a:spcPct val="100000"/>
              </a:lnSpc>
              <a:spcBef>
                <a:spcPts val="0"/>
              </a:spcBef>
              <a:spcAft>
                <a:spcPts val="0"/>
              </a:spcAft>
              <a:buClr>
                <a:schemeClr val="accent1"/>
              </a:buClr>
              <a:buSzPts val="700"/>
              <a:buFont typeface="Arial"/>
              <a:buNone/>
              <a:defRPr sz="933">
                <a:solidFill>
                  <a:schemeClr val="accent1"/>
                </a:solidFill>
              </a:defRPr>
            </a:lvl7pPr>
            <a:lvl8pPr marL="0" lvl="7" indent="0" algn="r" rtl="0">
              <a:lnSpc>
                <a:spcPct val="100000"/>
              </a:lnSpc>
              <a:spcBef>
                <a:spcPts val="0"/>
              </a:spcBef>
              <a:spcAft>
                <a:spcPts val="0"/>
              </a:spcAft>
              <a:buClr>
                <a:schemeClr val="accent1"/>
              </a:buClr>
              <a:buSzPts val="700"/>
              <a:buFont typeface="Arial"/>
              <a:buNone/>
              <a:defRPr sz="933">
                <a:solidFill>
                  <a:schemeClr val="accent1"/>
                </a:solidFill>
              </a:defRPr>
            </a:lvl8pPr>
            <a:lvl9pPr marL="0" lvl="8" indent="0" algn="r" rtl="0">
              <a:lnSpc>
                <a:spcPct val="100000"/>
              </a:lnSpc>
              <a:spcBef>
                <a:spcPts val="0"/>
              </a:spcBef>
              <a:spcAft>
                <a:spcPts val="0"/>
              </a:spcAft>
              <a:buClr>
                <a:schemeClr val="accent1"/>
              </a:buClr>
              <a:buSzPts val="700"/>
              <a:buFont typeface="Arial"/>
              <a:buNone/>
              <a:defRPr sz="933">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2124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CBB49A-E130-3643-A794-777D6D3E7251}"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BB49A-E130-3643-A794-777D6D3E7251}"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CBB49A-E130-3643-A794-777D6D3E7251}" type="datetimeFigureOut">
              <a:rPr lang="en-US" smtClean="0"/>
              <a:t>9/7/22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CBB49A-E130-3643-A794-777D6D3E7251}" type="datetimeFigureOut">
              <a:rPr lang="en-US" smtClean="0"/>
              <a:t>9/7/22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CBB49A-E130-3643-A794-777D6D3E7251}" type="datetimeFigureOut">
              <a:rPr lang="en-US" smtClean="0"/>
              <a:t>9/7/22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BB49A-E130-3643-A794-777D6D3E7251}" type="datetimeFigureOut">
              <a:rPr lang="en-US" smtClean="0"/>
              <a:t>9/7/22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CBB49A-E130-3643-A794-777D6D3E7251}" type="datetimeFigureOut">
              <a:rPr lang="en-US" smtClean="0"/>
              <a:t>9/7/22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49E0E-970B-2B41-850E-7F1A8157ACE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A7749E0E-970B-2B41-850E-7F1A8157ACEF}" type="slidenum">
              <a:rPr lang="en-US" smtClean="0"/>
              <a:t>‹#›</a:t>
            </a:fld>
            <a:endParaRPr lang="en-US"/>
          </a:p>
        </p:txBody>
      </p:sp>
      <p:sp>
        <p:nvSpPr>
          <p:cNvPr id="5" name="Date Placeholder 4"/>
          <p:cNvSpPr>
            <a:spLocks noGrp="1"/>
          </p:cNvSpPr>
          <p:nvPr>
            <p:ph type="dt" sz="half" idx="10"/>
          </p:nvPr>
        </p:nvSpPr>
        <p:spPr/>
        <p:txBody>
          <a:bodyPr/>
          <a:lstStyle/>
          <a:p>
            <a:fld id="{F3CBB49A-E130-3643-A794-777D6D3E7251}" type="datetimeFigureOut">
              <a:rPr lang="en-US" smtClean="0"/>
              <a:t>9/7/22</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CBB49A-E130-3643-A794-777D6D3E7251}" type="datetimeFigureOut">
              <a:rPr lang="en-US" smtClean="0"/>
              <a:t>9/7/22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7749E0E-970B-2B41-850E-7F1A8157ACEF}" type="slidenum">
              <a:rPr lang="en-US" smtClean="0"/>
              <a:t>‹#›</a:t>
            </a:fld>
            <a:endParaRPr lang="en-US"/>
          </a:p>
        </p:txBody>
      </p:sp>
    </p:spTree>
    <p:extLst>
      <p:ext uri="{BB962C8B-B14F-4D97-AF65-F5344CB8AC3E}">
        <p14:creationId xmlns:p14="http://schemas.microsoft.com/office/powerpoint/2010/main" val="154081726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00_6D7D4B3.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tnota.org/"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hyperlink" Target="https://www.tnota.org/student-section" TargetMode="External"/><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video" Target="https://www.youtube.com/embed/LSDmJWpXfqI?feature=oembed" TargetMode="External"/><Relationship Id="rId5" Type="http://schemas.openxmlformats.org/officeDocument/2006/relationships/image" Target="../media/image30.jpe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s://creativecommons.org/licenses/by-nd/3.0/" TargetMode="External"/><Relationship Id="rId5" Type="http://schemas.openxmlformats.org/officeDocument/2006/relationships/image" Target="../media/image3.png"/><Relationship Id="rId4" Type="http://schemas.openxmlformats.org/officeDocument/2006/relationships/hyperlink" Target="http://douglassalumni.blogspot.com/2014/07/douglass-alumni-fundraiser-somethings.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end.aota.org/link.cfm?r=EpQyPKYP8Vq4PeBtcdfPmQ~~&amp;pe=-2fzH9n2R76CaU34tMWk2SKYcd9u6Catr8aWErSBZFnT5VZcV7-GojMM7TVFhBZ5cGlTQW5T8rUdg0Ew9mS8Cg~~&amp;t=HFYl0YSTcnRCW4PUriWcQw~~"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OgVKvqTItto" TargetMode="External"/><Relationship Id="rId2" Type="http://schemas.openxmlformats.org/officeDocument/2006/relationships/hyperlink" Target="https://youtu.be/OgVKvqTItto"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cqrcengage.com/aota/Grassroots-Advocacy-Intensive"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165C2-7731-EA49-A2FB-AEC1BA9311D9}"/>
              </a:ext>
            </a:extLst>
          </p:cNvPr>
          <p:cNvSpPr txBox="1">
            <a:spLocks noGrp="1"/>
          </p:cNvSpPr>
          <p:nvPr>
            <p:ph type="ctrTitle"/>
          </p:nvPr>
        </p:nvSpPr>
        <p:spPr>
          <a:xfrm>
            <a:off x="410537" y="2588778"/>
            <a:ext cx="8132362" cy="2646878"/>
          </a:xfrm>
          <a:prstGeom prst="rect">
            <a:avLst/>
          </a:prstGeom>
          <a:noFill/>
        </p:spPr>
        <p:txBody>
          <a:bodyPr wrap="square" rtlCol="0" anchor="b" anchorCtr="0">
            <a:spAutoFit/>
          </a:bodyPr>
          <a:lstStyle/>
          <a:p>
            <a:pPr algn="ctr"/>
            <a:br>
              <a:rPr lang="en-US" sz="2800" b="1" dirty="0"/>
            </a:br>
            <a:r>
              <a:rPr lang="en-US" sz="2800" b="1" dirty="0"/>
              <a:t>Tennessee Occupational Therapy Association</a:t>
            </a:r>
            <a:br>
              <a:rPr lang="en-US" sz="2800" b="1" dirty="0"/>
            </a:br>
            <a:r>
              <a:rPr lang="en-US" sz="2800" b="1" dirty="0"/>
              <a:t>President’s Report &amp; </a:t>
            </a:r>
            <a:br>
              <a:rPr lang="en-US" sz="2800" b="1" dirty="0"/>
            </a:br>
            <a:r>
              <a:rPr lang="en-US" sz="2800" b="1" dirty="0"/>
              <a:t>Annual Business Meeting</a:t>
            </a:r>
            <a:br>
              <a:rPr lang="en-US" sz="2800" b="1" dirty="0"/>
            </a:br>
            <a:r>
              <a:rPr lang="en-US" sz="2800" b="1" dirty="0"/>
              <a:t>2022</a:t>
            </a:r>
            <a:br>
              <a:rPr lang="en-US" sz="2800" b="1" dirty="0"/>
            </a:br>
            <a:endParaRPr lang="en-US" sz="26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286000" y="5146993"/>
            <a:ext cx="5308600" cy="1655762"/>
          </a:xfrm>
        </p:spPr>
        <p:txBody>
          <a:bodyPr/>
          <a:lstStyle/>
          <a:p>
            <a:r>
              <a:rPr lang="en-US" dirty="0">
                <a:latin typeface="Arial Hebrew Scholar" charset="-79"/>
                <a:ea typeface="Arial Hebrew Scholar" charset="-79"/>
                <a:cs typeface="Arial Hebrew Scholar" charset="-79"/>
              </a:rPr>
              <a:t>Dr. Cindy </a:t>
            </a:r>
            <a:r>
              <a:rPr lang="en-US" dirty="0" err="1">
                <a:latin typeface="Arial Hebrew Scholar" charset="-79"/>
                <a:ea typeface="Arial Hebrew Scholar" charset="-79"/>
                <a:cs typeface="Arial Hebrew Scholar" charset="-79"/>
              </a:rPr>
              <a:t>DeRuiter</a:t>
            </a:r>
            <a:r>
              <a:rPr lang="en-US" dirty="0">
                <a:latin typeface="Arial Hebrew Scholar" charset="-79"/>
                <a:ea typeface="Arial Hebrew Scholar" charset="-79"/>
                <a:cs typeface="Arial Hebrew Scholar" charset="-79"/>
              </a:rPr>
              <a:t> Blackwell, OTD, OTR/L</a:t>
            </a:r>
          </a:p>
          <a:p>
            <a:r>
              <a:rPr lang="en-US" dirty="0">
                <a:latin typeface="Arial Hebrew Scholar" charset="-79"/>
                <a:ea typeface="Arial Hebrew Scholar" charset="-79"/>
                <a:cs typeface="Arial Hebrew Scholar" charset="-79"/>
              </a:rPr>
              <a:t>TNOTA President</a:t>
            </a:r>
          </a:p>
        </p:txBody>
      </p:sp>
      <p:pic>
        <p:nvPicPr>
          <p:cNvPr id="5" name="Google Shape;56;p1"/>
          <p:cNvPicPr preferRelativeResize="0"/>
          <p:nvPr/>
        </p:nvPicPr>
        <p:blipFill rotWithShape="1">
          <a:blip r:embed="rId4">
            <a:alphaModFix/>
          </a:blip>
          <a:srcRect/>
          <a:stretch/>
        </p:blipFill>
        <p:spPr>
          <a:xfrm>
            <a:off x="1358836" y="355650"/>
            <a:ext cx="6235764" cy="1739850"/>
          </a:xfrm>
          <a:prstGeom prst="rect">
            <a:avLst/>
          </a:prstGeom>
          <a:noFill/>
          <a:ln>
            <a:noFill/>
          </a:ln>
        </p:spPr>
      </p:pic>
      <p:sp>
        <p:nvSpPr>
          <p:cNvPr id="7" name="Title 3">
            <a:extLst>
              <a:ext uri="{FF2B5EF4-FFF2-40B4-BE49-F238E27FC236}">
                <a16:creationId xmlns:a16="http://schemas.microsoft.com/office/drawing/2014/main" id="{1FA165C2-7731-EA49-A2FB-AEC1BA9311D9}"/>
              </a:ext>
            </a:extLst>
          </p:cNvPr>
          <p:cNvSpPr txBox="1">
            <a:spLocks/>
          </p:cNvSpPr>
          <p:nvPr/>
        </p:nvSpPr>
        <p:spPr>
          <a:xfrm>
            <a:off x="1138638" y="5732190"/>
            <a:ext cx="4356100" cy="1231106"/>
          </a:xfrm>
          <a:prstGeom prst="rect">
            <a:avLst/>
          </a:prstGeom>
          <a:noFill/>
        </p:spPr>
        <p:txBody>
          <a:bodyPr vert="horz" wrap="square" lIns="91440" tIns="45720" rIns="91440" bIns="45720" rtlCol="0" anchor="b" anchorCtr="0">
            <a:sp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b="1" dirty="0">
                <a:ea typeface="Arial"/>
                <a:cs typeface="Arial"/>
                <a:sym typeface="Arial"/>
              </a:rPr>
              <a:t>2022</a:t>
            </a:r>
            <a:r>
              <a:rPr lang="en-US" sz="2400" b="1" dirty="0"/>
              <a:t> TNOTA Annual</a:t>
            </a:r>
            <a:r>
              <a:rPr lang="en-US" sz="2400" b="1" dirty="0">
                <a:ea typeface="Arial"/>
                <a:cs typeface="Arial"/>
                <a:sym typeface="Arial"/>
              </a:rPr>
              <a:t> </a:t>
            </a:r>
            <a:r>
              <a:rPr lang="en-US" sz="2400" b="1" dirty="0"/>
              <a:t>Conference</a:t>
            </a:r>
            <a:endParaRPr lang="en-US" sz="1400" dirty="0"/>
          </a:p>
          <a:p>
            <a:pPr algn="l"/>
            <a:endParaRPr lang="en-US" sz="2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49596"/>
            <a:ext cx="1138638" cy="1143000"/>
          </a:xfrm>
          <a:prstGeom prst="rect">
            <a:avLst/>
          </a:prstGeom>
        </p:spPr>
      </p:pic>
    </p:spTree>
    <p:extLst>
      <p:ext uri="{BB962C8B-B14F-4D97-AF65-F5344CB8AC3E}">
        <p14:creationId xmlns:p14="http://schemas.microsoft.com/office/powerpoint/2010/main" val="114807987"/>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9BEA-EC67-F6C7-4A88-7F9E98AD6EC4}"/>
              </a:ext>
            </a:extLst>
          </p:cNvPr>
          <p:cNvSpPr>
            <a:spLocks noGrp="1"/>
          </p:cNvSpPr>
          <p:nvPr>
            <p:ph type="title"/>
          </p:nvPr>
        </p:nvSpPr>
        <p:spPr/>
        <p:txBody>
          <a:bodyPr/>
          <a:lstStyle/>
          <a:p>
            <a:r>
              <a:rPr lang="en-US" b="1" dirty="0">
                <a:cs typeface="Arial"/>
              </a:rPr>
              <a:t>TNOTA Membership Report</a:t>
            </a:r>
            <a:endParaRPr lang="en-US" b="1" dirty="0"/>
          </a:p>
        </p:txBody>
      </p:sp>
      <p:graphicFrame>
        <p:nvGraphicFramePr>
          <p:cNvPr id="4" name="Table 4">
            <a:extLst>
              <a:ext uri="{FF2B5EF4-FFF2-40B4-BE49-F238E27FC236}">
                <a16:creationId xmlns:a16="http://schemas.microsoft.com/office/drawing/2014/main" id="{01F10796-B71F-3164-0FA0-A1DFAA654750}"/>
              </a:ext>
            </a:extLst>
          </p:cNvPr>
          <p:cNvGraphicFramePr>
            <a:graphicFrameLocks noGrp="1"/>
          </p:cNvGraphicFramePr>
          <p:nvPr>
            <p:ph idx="1"/>
            <p:extLst>
              <p:ext uri="{D42A27DB-BD31-4B8C-83A1-F6EECF244321}">
                <p14:modId xmlns:p14="http://schemas.microsoft.com/office/powerpoint/2010/main" val="3466096769"/>
              </p:ext>
            </p:extLst>
          </p:nvPr>
        </p:nvGraphicFramePr>
        <p:xfrm>
          <a:off x="1683941" y="2124869"/>
          <a:ext cx="6893679" cy="3169920"/>
        </p:xfrm>
        <a:graphic>
          <a:graphicData uri="http://schemas.openxmlformats.org/drawingml/2006/table">
            <a:tbl>
              <a:tblPr firstRow="1" bandRow="1">
                <a:tableStyleId>{5C22544A-7EE6-4342-B048-85BDC9FD1C3A}</a:tableStyleId>
              </a:tblPr>
              <a:tblGrid>
                <a:gridCol w="3262312">
                  <a:extLst>
                    <a:ext uri="{9D8B030D-6E8A-4147-A177-3AD203B41FA5}">
                      <a16:colId xmlns:a16="http://schemas.microsoft.com/office/drawing/2014/main" val="323624294"/>
                    </a:ext>
                  </a:extLst>
                </a:gridCol>
                <a:gridCol w="3631367">
                  <a:extLst>
                    <a:ext uri="{9D8B030D-6E8A-4147-A177-3AD203B41FA5}">
                      <a16:colId xmlns:a16="http://schemas.microsoft.com/office/drawing/2014/main" val="1410165705"/>
                    </a:ext>
                  </a:extLst>
                </a:gridCol>
              </a:tblGrid>
              <a:tr h="370840">
                <a:tc>
                  <a:txBody>
                    <a:bodyPr/>
                    <a:lstStyle/>
                    <a:p>
                      <a:pPr algn="ctr"/>
                      <a:r>
                        <a:rPr lang="en-US" sz="2000" dirty="0"/>
                        <a:t>9/1/2020 - 8/31/2021</a:t>
                      </a:r>
                    </a:p>
                  </a:txBody>
                  <a:tcPr/>
                </a:tc>
                <a:tc>
                  <a:txBody>
                    <a:bodyPr/>
                    <a:lstStyle/>
                    <a:p>
                      <a:pPr algn="ctr"/>
                      <a:r>
                        <a:rPr lang="en-US" sz="2000" dirty="0"/>
                        <a:t>9/1/2021 - 8/31/2022</a:t>
                      </a:r>
                    </a:p>
                  </a:txBody>
                  <a:tcPr/>
                </a:tc>
                <a:extLst>
                  <a:ext uri="{0D108BD9-81ED-4DB2-BD59-A6C34878D82A}">
                    <a16:rowId xmlns:a16="http://schemas.microsoft.com/office/drawing/2014/main" val="3548792702"/>
                  </a:ext>
                </a:extLst>
              </a:tr>
              <a:tr h="370840">
                <a:tc>
                  <a:txBody>
                    <a:bodyPr/>
                    <a:lstStyle/>
                    <a:p>
                      <a:r>
                        <a:rPr lang="en-US" sz="2000" dirty="0"/>
                        <a:t>First Year OT:     46</a:t>
                      </a:r>
                    </a:p>
                  </a:txBody>
                  <a:tcPr/>
                </a:tc>
                <a:tc>
                  <a:txBody>
                    <a:bodyPr/>
                    <a:lstStyle/>
                    <a:p>
                      <a:pPr lvl="0">
                        <a:buNone/>
                      </a:pPr>
                      <a:r>
                        <a:rPr lang="en-US" sz="2000" dirty="0"/>
                        <a:t>First Year OT:     40        </a:t>
                      </a:r>
                      <a:r>
                        <a:rPr lang="en-US" sz="2000" dirty="0">
                          <a:solidFill>
                            <a:srgbClr val="FF0000"/>
                          </a:solidFill>
                        </a:rPr>
                        <a:t>(-6)</a:t>
                      </a:r>
                    </a:p>
                  </a:txBody>
                  <a:tcPr/>
                </a:tc>
                <a:extLst>
                  <a:ext uri="{0D108BD9-81ED-4DB2-BD59-A6C34878D82A}">
                    <a16:rowId xmlns:a16="http://schemas.microsoft.com/office/drawing/2014/main" val="806108144"/>
                  </a:ext>
                </a:extLst>
              </a:tr>
              <a:tr h="370840">
                <a:tc>
                  <a:txBody>
                    <a:bodyPr/>
                    <a:lstStyle/>
                    <a:p>
                      <a:r>
                        <a:rPr lang="en-US" sz="2000" dirty="0"/>
                        <a:t>OT:                     361</a:t>
                      </a:r>
                    </a:p>
                  </a:txBody>
                  <a:tcPr/>
                </a:tc>
                <a:tc>
                  <a:txBody>
                    <a:bodyPr/>
                    <a:lstStyle/>
                    <a:p>
                      <a:pPr lvl="0">
                        <a:buNone/>
                      </a:pPr>
                      <a:r>
                        <a:rPr lang="en-US" sz="2000" dirty="0"/>
                        <a:t>OT:                     366      </a:t>
                      </a:r>
                      <a:r>
                        <a:rPr lang="en-US" sz="2000" dirty="0">
                          <a:solidFill>
                            <a:srgbClr val="00B050"/>
                          </a:solidFill>
                        </a:rPr>
                        <a:t>(+5)</a:t>
                      </a:r>
                    </a:p>
                  </a:txBody>
                  <a:tcPr/>
                </a:tc>
                <a:extLst>
                  <a:ext uri="{0D108BD9-81ED-4DB2-BD59-A6C34878D82A}">
                    <a16:rowId xmlns:a16="http://schemas.microsoft.com/office/drawing/2014/main" val="3719660387"/>
                  </a:ext>
                </a:extLst>
              </a:tr>
              <a:tr h="370840">
                <a:tc>
                  <a:txBody>
                    <a:bodyPr/>
                    <a:lstStyle/>
                    <a:p>
                      <a:r>
                        <a:rPr lang="en-US" sz="2000" dirty="0"/>
                        <a:t>First Year OTA:  9</a:t>
                      </a:r>
                    </a:p>
                  </a:txBody>
                  <a:tcPr/>
                </a:tc>
                <a:tc>
                  <a:txBody>
                    <a:bodyPr/>
                    <a:lstStyle/>
                    <a:p>
                      <a:pPr lvl="0">
                        <a:buNone/>
                      </a:pPr>
                      <a:r>
                        <a:rPr lang="en-US" sz="2000" dirty="0"/>
                        <a:t>First Year OTA:  22        </a:t>
                      </a:r>
                      <a:r>
                        <a:rPr lang="en-US" sz="2000" dirty="0">
                          <a:solidFill>
                            <a:srgbClr val="00B050"/>
                          </a:solidFill>
                        </a:rPr>
                        <a:t>(+13)</a:t>
                      </a:r>
                    </a:p>
                  </a:txBody>
                  <a:tcPr/>
                </a:tc>
                <a:extLst>
                  <a:ext uri="{0D108BD9-81ED-4DB2-BD59-A6C34878D82A}">
                    <a16:rowId xmlns:a16="http://schemas.microsoft.com/office/drawing/2014/main" val="3056029533"/>
                  </a:ext>
                </a:extLst>
              </a:tr>
              <a:tr h="370840">
                <a:tc>
                  <a:txBody>
                    <a:bodyPr/>
                    <a:lstStyle/>
                    <a:p>
                      <a:r>
                        <a:rPr lang="en-US" sz="2000" dirty="0"/>
                        <a:t>OTA:                  127</a:t>
                      </a:r>
                    </a:p>
                  </a:txBody>
                  <a:tcPr/>
                </a:tc>
                <a:tc>
                  <a:txBody>
                    <a:bodyPr/>
                    <a:lstStyle/>
                    <a:p>
                      <a:pPr lvl="0">
                        <a:buNone/>
                      </a:pPr>
                      <a:r>
                        <a:rPr lang="en-US" sz="2000" dirty="0"/>
                        <a:t>OTA:                  104      </a:t>
                      </a:r>
                      <a:r>
                        <a:rPr lang="en-US" sz="2000" dirty="0">
                          <a:solidFill>
                            <a:srgbClr val="FF0000"/>
                          </a:solidFill>
                        </a:rPr>
                        <a:t>(-23)</a:t>
                      </a:r>
                    </a:p>
                  </a:txBody>
                  <a:tcPr/>
                </a:tc>
                <a:extLst>
                  <a:ext uri="{0D108BD9-81ED-4DB2-BD59-A6C34878D82A}">
                    <a16:rowId xmlns:a16="http://schemas.microsoft.com/office/drawing/2014/main" val="2956275647"/>
                  </a:ext>
                </a:extLst>
              </a:tr>
              <a:tr h="370840">
                <a:tc>
                  <a:txBody>
                    <a:bodyPr/>
                    <a:lstStyle/>
                    <a:p>
                      <a:r>
                        <a:rPr lang="en-US" sz="2000" dirty="0"/>
                        <a:t>Retired:              4</a:t>
                      </a:r>
                    </a:p>
                  </a:txBody>
                  <a:tcPr/>
                </a:tc>
                <a:tc>
                  <a:txBody>
                    <a:bodyPr/>
                    <a:lstStyle/>
                    <a:p>
                      <a:pPr lvl="0">
                        <a:buNone/>
                      </a:pPr>
                      <a:r>
                        <a:rPr lang="en-US" sz="2000" dirty="0"/>
                        <a:t>Retired:              2          </a:t>
                      </a:r>
                      <a:r>
                        <a:rPr lang="en-US" sz="2000" dirty="0">
                          <a:solidFill>
                            <a:srgbClr val="FF0000"/>
                          </a:solidFill>
                        </a:rPr>
                        <a:t>(-2)</a:t>
                      </a:r>
                    </a:p>
                  </a:txBody>
                  <a:tcPr/>
                </a:tc>
                <a:extLst>
                  <a:ext uri="{0D108BD9-81ED-4DB2-BD59-A6C34878D82A}">
                    <a16:rowId xmlns:a16="http://schemas.microsoft.com/office/drawing/2014/main" val="1246753227"/>
                  </a:ext>
                </a:extLst>
              </a:tr>
              <a:tr h="370840">
                <a:tc>
                  <a:txBody>
                    <a:bodyPr/>
                    <a:lstStyle/>
                    <a:p>
                      <a:r>
                        <a:rPr lang="en-US" sz="2000" dirty="0"/>
                        <a:t>Student:             416</a:t>
                      </a:r>
                    </a:p>
                  </a:txBody>
                  <a:tcPr/>
                </a:tc>
                <a:tc>
                  <a:txBody>
                    <a:bodyPr/>
                    <a:lstStyle/>
                    <a:p>
                      <a:pPr lvl="0">
                        <a:buNone/>
                      </a:pPr>
                      <a:r>
                        <a:rPr lang="en-US" sz="2000" dirty="0"/>
                        <a:t>Student:             *385    </a:t>
                      </a:r>
                      <a:r>
                        <a:rPr lang="en-US" sz="2000" dirty="0">
                          <a:solidFill>
                            <a:srgbClr val="FF0000"/>
                          </a:solidFill>
                        </a:rPr>
                        <a:t>(-31)</a:t>
                      </a:r>
                    </a:p>
                  </a:txBody>
                  <a:tcPr/>
                </a:tc>
                <a:extLst>
                  <a:ext uri="{0D108BD9-81ED-4DB2-BD59-A6C34878D82A}">
                    <a16:rowId xmlns:a16="http://schemas.microsoft.com/office/drawing/2014/main" val="465505692"/>
                  </a:ext>
                </a:extLst>
              </a:tr>
              <a:tr h="370840">
                <a:tc>
                  <a:txBody>
                    <a:bodyPr/>
                    <a:lstStyle/>
                    <a:p>
                      <a:r>
                        <a:rPr lang="en-US" sz="2000" dirty="0"/>
                        <a:t>Total:                 963</a:t>
                      </a:r>
                    </a:p>
                  </a:txBody>
                  <a:tcPr/>
                </a:tc>
                <a:tc>
                  <a:txBody>
                    <a:bodyPr/>
                    <a:lstStyle/>
                    <a:p>
                      <a:pPr lvl="0">
                        <a:buNone/>
                      </a:pPr>
                      <a:r>
                        <a:rPr lang="en-US" sz="2000" dirty="0"/>
                        <a:t>Total:                 925</a:t>
                      </a:r>
                    </a:p>
                  </a:txBody>
                  <a:tcPr/>
                </a:tc>
                <a:extLst>
                  <a:ext uri="{0D108BD9-81ED-4DB2-BD59-A6C34878D82A}">
                    <a16:rowId xmlns:a16="http://schemas.microsoft.com/office/drawing/2014/main" val="421551615"/>
                  </a:ext>
                </a:extLst>
              </a:tr>
            </a:tbl>
          </a:graphicData>
        </a:graphic>
      </p:graphicFrame>
      <p:sp>
        <p:nvSpPr>
          <p:cNvPr id="6" name="TextBox 5">
            <a:extLst>
              <a:ext uri="{FF2B5EF4-FFF2-40B4-BE49-F238E27FC236}">
                <a16:creationId xmlns:a16="http://schemas.microsoft.com/office/drawing/2014/main" id="{7A190176-3906-61F0-3817-6EC5B79A5EFA}"/>
              </a:ext>
            </a:extLst>
          </p:cNvPr>
          <p:cNvSpPr txBox="1"/>
          <p:nvPr/>
        </p:nvSpPr>
        <p:spPr>
          <a:xfrm>
            <a:off x="2690813" y="1714499"/>
            <a:ext cx="185380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2020 - 2021</a:t>
            </a:r>
            <a:endParaRPr lang="en-US" sz="2000" dirty="0"/>
          </a:p>
        </p:txBody>
      </p:sp>
      <p:sp>
        <p:nvSpPr>
          <p:cNvPr id="7" name="TextBox 6">
            <a:extLst>
              <a:ext uri="{FF2B5EF4-FFF2-40B4-BE49-F238E27FC236}">
                <a16:creationId xmlns:a16="http://schemas.microsoft.com/office/drawing/2014/main" id="{4DD63B55-4E2D-01D4-63DF-C5C69F4FB452}"/>
              </a:ext>
            </a:extLst>
          </p:cNvPr>
          <p:cNvSpPr txBox="1"/>
          <p:nvPr/>
        </p:nvSpPr>
        <p:spPr>
          <a:xfrm>
            <a:off x="5905500" y="1696639"/>
            <a:ext cx="185380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2021 - 2022</a:t>
            </a:r>
            <a:endParaRPr lang="en-US" sz="2000" dirty="0"/>
          </a:p>
        </p:txBody>
      </p:sp>
      <p:sp>
        <p:nvSpPr>
          <p:cNvPr id="8" name="TextBox 7">
            <a:extLst>
              <a:ext uri="{FF2B5EF4-FFF2-40B4-BE49-F238E27FC236}">
                <a16:creationId xmlns:a16="http://schemas.microsoft.com/office/drawing/2014/main" id="{E930A822-D952-022A-FF1D-82CBBE6F4E8F}"/>
              </a:ext>
            </a:extLst>
          </p:cNvPr>
          <p:cNvSpPr txBox="1"/>
          <p:nvPr/>
        </p:nvSpPr>
        <p:spPr>
          <a:xfrm>
            <a:off x="1196531" y="5322909"/>
            <a:ext cx="83903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 Significant changes in student numbers but classes have just begun</a:t>
            </a:r>
            <a:endParaRPr lang="en-US" sz="2000" dirty="0"/>
          </a:p>
        </p:txBody>
      </p:sp>
    </p:spTree>
    <p:extLst>
      <p:ext uri="{BB962C8B-B14F-4D97-AF65-F5344CB8AC3E}">
        <p14:creationId xmlns:p14="http://schemas.microsoft.com/office/powerpoint/2010/main" val="2007609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3B10-A5BF-F773-BA21-A5B21A5A54ED}"/>
              </a:ext>
            </a:extLst>
          </p:cNvPr>
          <p:cNvSpPr>
            <a:spLocks noGrp="1"/>
          </p:cNvSpPr>
          <p:nvPr>
            <p:ph type="title"/>
          </p:nvPr>
        </p:nvSpPr>
        <p:spPr>
          <a:xfrm>
            <a:off x="2508068" y="609600"/>
            <a:ext cx="6765933" cy="1320800"/>
          </a:xfrm>
        </p:spPr>
        <p:txBody>
          <a:bodyPr/>
          <a:lstStyle/>
          <a:p>
            <a:r>
              <a:rPr lang="en-US" b="1" dirty="0">
                <a:cs typeface="Arial"/>
              </a:rPr>
              <a:t>5- Year Membership Trend</a:t>
            </a:r>
            <a:endParaRPr lang="en-US" b="1" dirty="0"/>
          </a:p>
        </p:txBody>
      </p:sp>
      <p:pic>
        <p:nvPicPr>
          <p:cNvPr id="5" name="Picture 4" descr="Chart, line chart&#10;&#10;Description automatically generated">
            <a:extLst>
              <a:ext uri="{FF2B5EF4-FFF2-40B4-BE49-F238E27FC236}">
                <a16:creationId xmlns:a16="http://schemas.microsoft.com/office/drawing/2014/main" id="{FE51A57F-C879-4571-8D26-F21CE58CFEF7}"/>
              </a:ext>
            </a:extLst>
          </p:cNvPr>
          <p:cNvPicPr>
            <a:picLocks noChangeAspect="1"/>
          </p:cNvPicPr>
          <p:nvPr/>
        </p:nvPicPr>
        <p:blipFill>
          <a:blip r:embed="rId2"/>
          <a:stretch>
            <a:fillRect/>
          </a:stretch>
        </p:blipFill>
        <p:spPr>
          <a:xfrm>
            <a:off x="258049" y="1588828"/>
            <a:ext cx="11109085" cy="3978194"/>
          </a:xfrm>
          <a:prstGeom prst="rect">
            <a:avLst/>
          </a:prstGeom>
        </p:spPr>
      </p:pic>
      <p:sp>
        <p:nvSpPr>
          <p:cNvPr id="6" name="TextBox 5">
            <a:extLst>
              <a:ext uri="{FF2B5EF4-FFF2-40B4-BE49-F238E27FC236}">
                <a16:creationId xmlns:a16="http://schemas.microsoft.com/office/drawing/2014/main" id="{CDD9BFBF-CCEC-4603-83D4-83730C4ADAEE}"/>
              </a:ext>
            </a:extLst>
          </p:cNvPr>
          <p:cNvSpPr txBox="1"/>
          <p:nvPr/>
        </p:nvSpPr>
        <p:spPr>
          <a:xfrm>
            <a:off x="7339421" y="2126136"/>
            <a:ext cx="2895599" cy="379445"/>
          </a:xfrm>
          <a:prstGeom prst="rect">
            <a:avLst/>
          </a:prstGeom>
          <a:noFill/>
        </p:spPr>
        <p:txBody>
          <a:bodyPr wrap="square" rtlCol="0">
            <a:spAutoFit/>
          </a:bodyPr>
          <a:lstStyle/>
          <a:p>
            <a:r>
              <a:rPr lang="en-US" dirty="0"/>
              <a:t>*</a:t>
            </a:r>
            <a:r>
              <a:rPr lang="en-US" sz="1200" dirty="0"/>
              <a:t>2022 Data represented to 8/31/2022</a:t>
            </a:r>
          </a:p>
        </p:txBody>
      </p:sp>
      <p:sp>
        <p:nvSpPr>
          <p:cNvPr id="7" name="TextBox 6">
            <a:extLst>
              <a:ext uri="{FF2B5EF4-FFF2-40B4-BE49-F238E27FC236}">
                <a16:creationId xmlns:a16="http://schemas.microsoft.com/office/drawing/2014/main" id="{C2D1CA85-8953-4041-8C65-F2EB37370C46}"/>
              </a:ext>
            </a:extLst>
          </p:cNvPr>
          <p:cNvSpPr txBox="1"/>
          <p:nvPr/>
        </p:nvSpPr>
        <p:spPr>
          <a:xfrm>
            <a:off x="509610" y="5740568"/>
            <a:ext cx="8491515" cy="1015663"/>
          </a:xfrm>
          <a:prstGeom prst="rect">
            <a:avLst/>
          </a:prstGeom>
          <a:noFill/>
        </p:spPr>
        <p:txBody>
          <a:bodyPr wrap="square" rtlCol="0">
            <a:spAutoFit/>
          </a:bodyPr>
          <a:lstStyle/>
          <a:p>
            <a:pPr algn="ctr"/>
            <a:r>
              <a:rPr lang="en-US" sz="2000" dirty="0"/>
              <a:t>Overall consistent maintenance of membership numbers after largest gains in 2021</a:t>
            </a:r>
          </a:p>
          <a:p>
            <a:pPr algn="ctr"/>
            <a:r>
              <a:rPr lang="en-US" sz="2000" dirty="0"/>
              <a:t>Largest represented groups are OT’s and Students</a:t>
            </a:r>
          </a:p>
        </p:txBody>
      </p:sp>
    </p:spTree>
    <p:extLst>
      <p:ext uri="{BB962C8B-B14F-4D97-AF65-F5344CB8AC3E}">
        <p14:creationId xmlns:p14="http://schemas.microsoft.com/office/powerpoint/2010/main" val="2273198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6AF4-DC1C-7727-AEFA-AF3616883CA1}"/>
              </a:ext>
            </a:extLst>
          </p:cNvPr>
          <p:cNvSpPr>
            <a:spLocks noGrp="1"/>
          </p:cNvSpPr>
          <p:nvPr>
            <p:ph type="title"/>
          </p:nvPr>
        </p:nvSpPr>
        <p:spPr>
          <a:xfrm>
            <a:off x="677334" y="609600"/>
            <a:ext cx="8902717" cy="1320800"/>
          </a:xfrm>
        </p:spPr>
        <p:txBody>
          <a:bodyPr/>
          <a:lstStyle/>
          <a:p>
            <a:pPr algn="ctr"/>
            <a:r>
              <a:rPr lang="en-US" b="1" dirty="0">
                <a:cs typeface="Arial"/>
              </a:rPr>
              <a:t>OT Membership 5-Year Trend</a:t>
            </a:r>
          </a:p>
        </p:txBody>
      </p:sp>
      <p:sp>
        <p:nvSpPr>
          <p:cNvPr id="7" name="TextBox 6">
            <a:extLst>
              <a:ext uri="{FF2B5EF4-FFF2-40B4-BE49-F238E27FC236}">
                <a16:creationId xmlns:a16="http://schemas.microsoft.com/office/drawing/2014/main" id="{BFD092E9-48DB-4430-9A82-15E5778DAFFB}"/>
              </a:ext>
            </a:extLst>
          </p:cNvPr>
          <p:cNvSpPr txBox="1"/>
          <p:nvPr/>
        </p:nvSpPr>
        <p:spPr>
          <a:xfrm>
            <a:off x="6904586" y="1267908"/>
            <a:ext cx="2895599" cy="379445"/>
          </a:xfrm>
          <a:prstGeom prst="rect">
            <a:avLst/>
          </a:prstGeom>
          <a:noFill/>
        </p:spPr>
        <p:txBody>
          <a:bodyPr wrap="square" rtlCol="0">
            <a:spAutoFit/>
          </a:bodyPr>
          <a:lstStyle/>
          <a:p>
            <a:r>
              <a:rPr lang="en-US" dirty="0"/>
              <a:t>*</a:t>
            </a:r>
            <a:r>
              <a:rPr lang="en-US" sz="1200" dirty="0"/>
              <a:t>2022 Data represented to 8/31/2022</a:t>
            </a:r>
          </a:p>
        </p:txBody>
      </p:sp>
      <p:sp>
        <p:nvSpPr>
          <p:cNvPr id="8" name="TextBox 7">
            <a:extLst>
              <a:ext uri="{FF2B5EF4-FFF2-40B4-BE49-F238E27FC236}">
                <a16:creationId xmlns:a16="http://schemas.microsoft.com/office/drawing/2014/main" id="{16FE7638-C0E3-4E7B-9904-FFF2C7B895CC}"/>
              </a:ext>
            </a:extLst>
          </p:cNvPr>
          <p:cNvSpPr txBox="1"/>
          <p:nvPr/>
        </p:nvSpPr>
        <p:spPr>
          <a:xfrm>
            <a:off x="2578955" y="5596994"/>
            <a:ext cx="5099474" cy="1015663"/>
          </a:xfrm>
          <a:prstGeom prst="rect">
            <a:avLst/>
          </a:prstGeom>
          <a:noFill/>
        </p:spPr>
        <p:txBody>
          <a:bodyPr wrap="none" rtlCol="0">
            <a:spAutoFit/>
          </a:bodyPr>
          <a:lstStyle/>
          <a:p>
            <a:pPr algn="ctr"/>
            <a:r>
              <a:rPr lang="en-US" sz="2000" dirty="0"/>
              <a:t>Consistent overall trends </a:t>
            </a:r>
          </a:p>
          <a:p>
            <a:pPr algn="ctr"/>
            <a:r>
              <a:rPr lang="en-US" sz="2000" dirty="0"/>
              <a:t>Largest gain between 2020 &amp; 2021 </a:t>
            </a:r>
          </a:p>
          <a:p>
            <a:pPr algn="ctr"/>
            <a:r>
              <a:rPr lang="en-US" sz="2000" dirty="0"/>
              <a:t>Recent slight decline in the last few months</a:t>
            </a:r>
          </a:p>
        </p:txBody>
      </p:sp>
      <p:pic>
        <p:nvPicPr>
          <p:cNvPr id="4" name="Picture 3" descr="Chart, line chart&#10;&#10;Description automatically generated">
            <a:extLst>
              <a:ext uri="{FF2B5EF4-FFF2-40B4-BE49-F238E27FC236}">
                <a16:creationId xmlns:a16="http://schemas.microsoft.com/office/drawing/2014/main" id="{816E8517-C9C6-319D-B187-5AD8C3B74F52}"/>
              </a:ext>
            </a:extLst>
          </p:cNvPr>
          <p:cNvPicPr>
            <a:picLocks noChangeAspect="1"/>
          </p:cNvPicPr>
          <p:nvPr/>
        </p:nvPicPr>
        <p:blipFill rotWithShape="1">
          <a:blip r:embed="rId2"/>
          <a:srcRect r="6601"/>
          <a:stretch/>
        </p:blipFill>
        <p:spPr>
          <a:xfrm>
            <a:off x="200025" y="1673997"/>
            <a:ext cx="10944225" cy="3896353"/>
          </a:xfrm>
          <a:prstGeom prst="rect">
            <a:avLst/>
          </a:prstGeom>
        </p:spPr>
      </p:pic>
    </p:spTree>
    <p:extLst>
      <p:ext uri="{BB962C8B-B14F-4D97-AF65-F5344CB8AC3E}">
        <p14:creationId xmlns:p14="http://schemas.microsoft.com/office/powerpoint/2010/main" val="418604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6AF4-DC1C-7727-AEFA-AF3616883CA1}"/>
              </a:ext>
            </a:extLst>
          </p:cNvPr>
          <p:cNvSpPr>
            <a:spLocks noGrp="1"/>
          </p:cNvSpPr>
          <p:nvPr>
            <p:ph type="title"/>
          </p:nvPr>
        </p:nvSpPr>
        <p:spPr>
          <a:xfrm>
            <a:off x="677334" y="609600"/>
            <a:ext cx="8902717" cy="1320800"/>
          </a:xfrm>
        </p:spPr>
        <p:txBody>
          <a:bodyPr/>
          <a:lstStyle/>
          <a:p>
            <a:pPr algn="ctr"/>
            <a:r>
              <a:rPr lang="en-US" b="1" dirty="0">
                <a:cs typeface="Arial"/>
              </a:rPr>
              <a:t>OTA Membership 5-Year Trend</a:t>
            </a:r>
          </a:p>
        </p:txBody>
      </p:sp>
      <p:sp>
        <p:nvSpPr>
          <p:cNvPr id="7" name="TextBox 6">
            <a:extLst>
              <a:ext uri="{FF2B5EF4-FFF2-40B4-BE49-F238E27FC236}">
                <a16:creationId xmlns:a16="http://schemas.microsoft.com/office/drawing/2014/main" id="{D036583A-D715-4F33-84A9-9E4EEF36C5CE}"/>
              </a:ext>
            </a:extLst>
          </p:cNvPr>
          <p:cNvSpPr txBox="1"/>
          <p:nvPr/>
        </p:nvSpPr>
        <p:spPr>
          <a:xfrm>
            <a:off x="6820340" y="1325182"/>
            <a:ext cx="2895599" cy="379445"/>
          </a:xfrm>
          <a:prstGeom prst="rect">
            <a:avLst/>
          </a:prstGeom>
          <a:noFill/>
        </p:spPr>
        <p:txBody>
          <a:bodyPr wrap="square" rtlCol="0">
            <a:spAutoFit/>
          </a:bodyPr>
          <a:lstStyle/>
          <a:p>
            <a:r>
              <a:rPr lang="en-US" dirty="0"/>
              <a:t>*</a:t>
            </a:r>
            <a:r>
              <a:rPr lang="en-US" sz="1200" dirty="0"/>
              <a:t>2022 Data represented to 8/31/2022</a:t>
            </a:r>
          </a:p>
        </p:txBody>
      </p:sp>
      <p:sp>
        <p:nvSpPr>
          <p:cNvPr id="9" name="TextBox 8">
            <a:extLst>
              <a:ext uri="{FF2B5EF4-FFF2-40B4-BE49-F238E27FC236}">
                <a16:creationId xmlns:a16="http://schemas.microsoft.com/office/drawing/2014/main" id="{B5EEC879-8013-4283-ADBF-76739813055D}"/>
              </a:ext>
            </a:extLst>
          </p:cNvPr>
          <p:cNvSpPr txBox="1"/>
          <p:nvPr/>
        </p:nvSpPr>
        <p:spPr>
          <a:xfrm>
            <a:off x="1698555" y="5836309"/>
            <a:ext cx="7435049" cy="1015663"/>
          </a:xfrm>
          <a:prstGeom prst="rect">
            <a:avLst/>
          </a:prstGeom>
          <a:noFill/>
        </p:spPr>
        <p:txBody>
          <a:bodyPr wrap="none" rtlCol="0">
            <a:spAutoFit/>
          </a:bodyPr>
          <a:lstStyle/>
          <a:p>
            <a:pPr algn="ctr"/>
            <a:r>
              <a:rPr lang="en-US" sz="2000" dirty="0"/>
              <a:t>Consistent with OTR values there is stability in the overall trend </a:t>
            </a:r>
          </a:p>
          <a:p>
            <a:pPr algn="ctr"/>
            <a:r>
              <a:rPr lang="en-US" sz="2000" dirty="0"/>
              <a:t>Largest gain between 2020 &amp; 2021 </a:t>
            </a:r>
          </a:p>
          <a:p>
            <a:pPr algn="ctr"/>
            <a:r>
              <a:rPr lang="en-US" sz="2000" dirty="0"/>
              <a:t>Recent slight decline in the last few months</a:t>
            </a:r>
          </a:p>
        </p:txBody>
      </p:sp>
      <p:pic>
        <p:nvPicPr>
          <p:cNvPr id="4" name="Picture 3" descr="Chart, line chart&#10;&#10;Description automatically generated">
            <a:extLst>
              <a:ext uri="{FF2B5EF4-FFF2-40B4-BE49-F238E27FC236}">
                <a16:creationId xmlns:a16="http://schemas.microsoft.com/office/drawing/2014/main" id="{BFC2ABA5-EDEC-E0EE-672F-61BB152464F9}"/>
              </a:ext>
            </a:extLst>
          </p:cNvPr>
          <p:cNvPicPr>
            <a:picLocks noChangeAspect="1"/>
          </p:cNvPicPr>
          <p:nvPr/>
        </p:nvPicPr>
        <p:blipFill rotWithShape="1">
          <a:blip r:embed="rId3"/>
          <a:srcRect r="5760"/>
          <a:stretch/>
        </p:blipFill>
        <p:spPr>
          <a:xfrm>
            <a:off x="100013" y="1672039"/>
            <a:ext cx="10987087" cy="3860779"/>
          </a:xfrm>
          <a:prstGeom prst="rect">
            <a:avLst/>
          </a:prstGeom>
        </p:spPr>
      </p:pic>
    </p:spTree>
    <p:extLst>
      <p:ext uri="{BB962C8B-B14F-4D97-AF65-F5344CB8AC3E}">
        <p14:creationId xmlns:p14="http://schemas.microsoft.com/office/powerpoint/2010/main" val="223738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6AF4-DC1C-7727-AEFA-AF3616883CA1}"/>
              </a:ext>
            </a:extLst>
          </p:cNvPr>
          <p:cNvSpPr>
            <a:spLocks noGrp="1"/>
          </p:cNvSpPr>
          <p:nvPr>
            <p:ph type="title"/>
          </p:nvPr>
        </p:nvSpPr>
        <p:spPr>
          <a:xfrm>
            <a:off x="677334" y="609600"/>
            <a:ext cx="8902717" cy="1320800"/>
          </a:xfrm>
        </p:spPr>
        <p:txBody>
          <a:bodyPr/>
          <a:lstStyle/>
          <a:p>
            <a:pPr algn="ctr"/>
            <a:r>
              <a:rPr lang="en-US" b="1" dirty="0">
                <a:cs typeface="Arial"/>
              </a:rPr>
              <a:t>Student Membership 5-Year Trend</a:t>
            </a:r>
          </a:p>
        </p:txBody>
      </p:sp>
      <p:pic>
        <p:nvPicPr>
          <p:cNvPr id="10" name="Picture 9" descr="Chart, line chart&#10;&#10;Description automatically generated">
            <a:extLst>
              <a:ext uri="{FF2B5EF4-FFF2-40B4-BE49-F238E27FC236}">
                <a16:creationId xmlns:a16="http://schemas.microsoft.com/office/drawing/2014/main" id="{7E520408-03B0-4FAA-95A5-EA00C89F9BEC}"/>
              </a:ext>
            </a:extLst>
          </p:cNvPr>
          <p:cNvPicPr>
            <a:picLocks noChangeAspect="1"/>
          </p:cNvPicPr>
          <p:nvPr/>
        </p:nvPicPr>
        <p:blipFill>
          <a:blip r:embed="rId2"/>
          <a:stretch>
            <a:fillRect/>
          </a:stretch>
        </p:blipFill>
        <p:spPr>
          <a:xfrm>
            <a:off x="276224" y="1805414"/>
            <a:ext cx="10712741" cy="3970273"/>
          </a:xfrm>
          <a:prstGeom prst="rect">
            <a:avLst/>
          </a:prstGeom>
        </p:spPr>
      </p:pic>
      <p:sp>
        <p:nvSpPr>
          <p:cNvPr id="11" name="TextBox 10">
            <a:extLst>
              <a:ext uri="{FF2B5EF4-FFF2-40B4-BE49-F238E27FC236}">
                <a16:creationId xmlns:a16="http://schemas.microsoft.com/office/drawing/2014/main" id="{02D7C52B-7806-4A2D-AE60-C2386D117FD8}"/>
              </a:ext>
            </a:extLst>
          </p:cNvPr>
          <p:cNvSpPr txBox="1"/>
          <p:nvPr/>
        </p:nvSpPr>
        <p:spPr>
          <a:xfrm>
            <a:off x="6684452" y="1299097"/>
            <a:ext cx="2895599" cy="379445"/>
          </a:xfrm>
          <a:prstGeom prst="rect">
            <a:avLst/>
          </a:prstGeom>
          <a:noFill/>
        </p:spPr>
        <p:txBody>
          <a:bodyPr wrap="square" rtlCol="0">
            <a:spAutoFit/>
          </a:bodyPr>
          <a:lstStyle/>
          <a:p>
            <a:r>
              <a:rPr lang="en-US" dirty="0"/>
              <a:t>*</a:t>
            </a:r>
            <a:r>
              <a:rPr lang="en-US" sz="1200" dirty="0"/>
              <a:t>2022 Data represented to 8/31/2022</a:t>
            </a:r>
          </a:p>
        </p:txBody>
      </p:sp>
      <p:sp>
        <p:nvSpPr>
          <p:cNvPr id="12" name="TextBox 11">
            <a:extLst>
              <a:ext uri="{FF2B5EF4-FFF2-40B4-BE49-F238E27FC236}">
                <a16:creationId xmlns:a16="http://schemas.microsoft.com/office/drawing/2014/main" id="{E475829A-BB92-429F-98C8-C61AA71169D0}"/>
              </a:ext>
            </a:extLst>
          </p:cNvPr>
          <p:cNvSpPr txBox="1"/>
          <p:nvPr/>
        </p:nvSpPr>
        <p:spPr>
          <a:xfrm>
            <a:off x="1641990" y="5902559"/>
            <a:ext cx="5818837" cy="369332"/>
          </a:xfrm>
          <a:prstGeom prst="rect">
            <a:avLst/>
          </a:prstGeom>
          <a:noFill/>
        </p:spPr>
        <p:txBody>
          <a:bodyPr wrap="none" rtlCol="0">
            <a:spAutoFit/>
          </a:bodyPr>
          <a:lstStyle/>
          <a:p>
            <a:r>
              <a:rPr lang="en-US" dirty="0"/>
              <a:t>Students remain the largest group of TNOTA members</a:t>
            </a:r>
          </a:p>
        </p:txBody>
      </p:sp>
    </p:spTree>
    <p:extLst>
      <p:ext uri="{BB962C8B-B14F-4D97-AF65-F5344CB8AC3E}">
        <p14:creationId xmlns:p14="http://schemas.microsoft.com/office/powerpoint/2010/main" val="2073819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B2DC9-2977-441A-B22D-724473EE650E}"/>
              </a:ext>
            </a:extLst>
          </p:cNvPr>
          <p:cNvSpPr>
            <a:spLocks noGrp="1"/>
          </p:cNvSpPr>
          <p:nvPr>
            <p:ph type="title"/>
          </p:nvPr>
        </p:nvSpPr>
        <p:spPr>
          <a:xfrm>
            <a:off x="3052354" y="335040"/>
            <a:ext cx="4777196" cy="696686"/>
          </a:xfrm>
        </p:spPr>
        <p:txBody>
          <a:bodyPr>
            <a:noAutofit/>
          </a:bodyPr>
          <a:lstStyle/>
          <a:p>
            <a:r>
              <a:rPr lang="en-US" b="1" dirty="0"/>
              <a:t>Membership News</a:t>
            </a:r>
          </a:p>
        </p:txBody>
      </p:sp>
      <p:sp>
        <p:nvSpPr>
          <p:cNvPr id="3" name="Content Placeholder 2">
            <a:extLst>
              <a:ext uri="{FF2B5EF4-FFF2-40B4-BE49-F238E27FC236}">
                <a16:creationId xmlns:a16="http://schemas.microsoft.com/office/drawing/2014/main" id="{CD764E1B-DFFE-40B9-80FA-A61C518F4CFE}"/>
              </a:ext>
            </a:extLst>
          </p:cNvPr>
          <p:cNvSpPr>
            <a:spLocks noGrp="1"/>
          </p:cNvSpPr>
          <p:nvPr>
            <p:ph idx="1"/>
          </p:nvPr>
        </p:nvSpPr>
        <p:spPr>
          <a:xfrm>
            <a:off x="694750" y="1133841"/>
            <a:ext cx="8977887" cy="2141446"/>
          </a:xfrm>
        </p:spPr>
        <p:txBody>
          <a:bodyPr>
            <a:noAutofit/>
          </a:bodyPr>
          <a:lstStyle/>
          <a:p>
            <a:r>
              <a:rPr lang="en-US" dirty="0"/>
              <a:t>Removal of “Auto-renewal” and charging function based on member feedback</a:t>
            </a:r>
          </a:p>
          <a:p>
            <a:r>
              <a:rPr lang="en-US" dirty="0"/>
              <a:t>Collaboration between Social media &amp; Membership to highlight member benefits</a:t>
            </a:r>
          </a:p>
          <a:p>
            <a:pPr lvl="1"/>
            <a:r>
              <a:rPr lang="en-US" sz="1800" dirty="0"/>
              <a:t>Marketing effort to educate members on the value of membership</a:t>
            </a:r>
          </a:p>
          <a:p>
            <a:pPr lvl="1"/>
            <a:r>
              <a:rPr lang="en-US" sz="1800" dirty="0"/>
              <a:t>Comparative analysis of the cost of membership and reduced/free service inclusions with membership</a:t>
            </a:r>
          </a:p>
          <a:p>
            <a:pPr lvl="1"/>
            <a:r>
              <a:rPr lang="en-US" sz="1800" dirty="0">
                <a:solidFill>
                  <a:srgbClr val="FF0000"/>
                </a:solidFill>
              </a:rPr>
              <a:t>You reap the benefit of your membership with only the 2 required courses, even if you do not take advantage of every other benefit!</a:t>
            </a:r>
          </a:p>
          <a:p>
            <a:endParaRPr lang="en-US" dirty="0"/>
          </a:p>
        </p:txBody>
      </p:sp>
      <p:graphicFrame>
        <p:nvGraphicFramePr>
          <p:cNvPr id="4" name="Table 4">
            <a:extLst>
              <a:ext uri="{FF2B5EF4-FFF2-40B4-BE49-F238E27FC236}">
                <a16:creationId xmlns:a16="http://schemas.microsoft.com/office/drawing/2014/main" id="{AFACCC87-190F-44A3-B105-29DFAA05DF36}"/>
              </a:ext>
            </a:extLst>
          </p:cNvPr>
          <p:cNvGraphicFramePr>
            <a:graphicFrameLocks noGrp="1"/>
          </p:cNvGraphicFramePr>
          <p:nvPr>
            <p:extLst>
              <p:ext uri="{D42A27DB-BD31-4B8C-83A1-F6EECF244321}">
                <p14:modId xmlns:p14="http://schemas.microsoft.com/office/powerpoint/2010/main" val="2080318608"/>
              </p:ext>
            </p:extLst>
          </p:nvPr>
        </p:nvGraphicFramePr>
        <p:xfrm>
          <a:off x="2316649" y="3752215"/>
          <a:ext cx="6640116" cy="3134360"/>
        </p:xfrm>
        <a:graphic>
          <a:graphicData uri="http://schemas.openxmlformats.org/drawingml/2006/table">
            <a:tbl>
              <a:tblPr firstRow="1" bandRow="1">
                <a:tableStyleId>{5C22544A-7EE6-4342-B048-85BDC9FD1C3A}</a:tableStyleId>
              </a:tblPr>
              <a:tblGrid>
                <a:gridCol w="5133533">
                  <a:extLst>
                    <a:ext uri="{9D8B030D-6E8A-4147-A177-3AD203B41FA5}">
                      <a16:colId xmlns:a16="http://schemas.microsoft.com/office/drawing/2014/main" val="3862985805"/>
                    </a:ext>
                  </a:extLst>
                </a:gridCol>
                <a:gridCol w="1506583">
                  <a:extLst>
                    <a:ext uri="{9D8B030D-6E8A-4147-A177-3AD203B41FA5}">
                      <a16:colId xmlns:a16="http://schemas.microsoft.com/office/drawing/2014/main" val="1240864730"/>
                    </a:ext>
                  </a:extLst>
                </a:gridCol>
              </a:tblGrid>
              <a:tr h="370840">
                <a:tc>
                  <a:txBody>
                    <a:bodyPr/>
                    <a:lstStyle/>
                    <a:p>
                      <a:r>
                        <a:rPr lang="en-US" dirty="0"/>
                        <a:t>OT Membership $80/  OTA $60</a:t>
                      </a:r>
                    </a:p>
                  </a:txBody>
                  <a:tcPr/>
                </a:tc>
                <a:tc>
                  <a:txBody>
                    <a:bodyPr/>
                    <a:lstStyle/>
                    <a:p>
                      <a:r>
                        <a:rPr lang="en-US" dirty="0"/>
                        <a:t>Savings</a:t>
                      </a:r>
                    </a:p>
                  </a:txBody>
                  <a:tcPr/>
                </a:tc>
                <a:extLst>
                  <a:ext uri="{0D108BD9-81ED-4DB2-BD59-A6C34878D82A}">
                    <a16:rowId xmlns:a16="http://schemas.microsoft.com/office/drawing/2014/main" val="31155076"/>
                  </a:ext>
                </a:extLst>
              </a:tr>
              <a:tr h="370840">
                <a:tc>
                  <a:txBody>
                    <a:bodyPr/>
                    <a:lstStyle/>
                    <a:p>
                      <a:r>
                        <a:rPr lang="en-US" dirty="0"/>
                        <a:t>Conference Registration  $400        $325   </a:t>
                      </a:r>
                    </a:p>
                  </a:txBody>
                  <a:tcPr/>
                </a:tc>
                <a:tc>
                  <a:txBody>
                    <a:bodyPr/>
                    <a:lstStyle/>
                    <a:p>
                      <a:r>
                        <a:rPr lang="en-US" dirty="0"/>
                        <a:t>$75</a:t>
                      </a:r>
                    </a:p>
                  </a:txBody>
                  <a:tcPr/>
                </a:tc>
                <a:extLst>
                  <a:ext uri="{0D108BD9-81ED-4DB2-BD59-A6C34878D82A}">
                    <a16:rowId xmlns:a16="http://schemas.microsoft.com/office/drawing/2014/main" val="481038798"/>
                  </a:ext>
                </a:extLst>
              </a:tr>
              <a:tr h="370840">
                <a:tc>
                  <a:txBody>
                    <a:bodyPr/>
                    <a:lstStyle/>
                    <a:p>
                      <a:r>
                        <a:rPr lang="en-US" dirty="0"/>
                        <a:t>Required Ethics &amp; Jurisprudence $40      Free</a:t>
                      </a:r>
                    </a:p>
                  </a:txBody>
                  <a:tcPr/>
                </a:tc>
                <a:tc>
                  <a:txBody>
                    <a:bodyPr/>
                    <a:lstStyle/>
                    <a:p>
                      <a:r>
                        <a:rPr lang="en-US" dirty="0"/>
                        <a:t>$40</a:t>
                      </a:r>
                    </a:p>
                  </a:txBody>
                  <a:tcPr/>
                </a:tc>
                <a:extLst>
                  <a:ext uri="{0D108BD9-81ED-4DB2-BD59-A6C34878D82A}">
                    <a16:rowId xmlns:a16="http://schemas.microsoft.com/office/drawing/2014/main" val="1275835865"/>
                  </a:ext>
                </a:extLst>
              </a:tr>
              <a:tr h="370840">
                <a:tc>
                  <a:txBody>
                    <a:bodyPr/>
                    <a:lstStyle/>
                    <a:p>
                      <a:r>
                        <a:rPr lang="en-US" dirty="0"/>
                        <a:t>Suicide Prevention  $40       Free</a:t>
                      </a:r>
                    </a:p>
                  </a:txBody>
                  <a:tcPr/>
                </a:tc>
                <a:tc>
                  <a:txBody>
                    <a:bodyPr/>
                    <a:lstStyle/>
                    <a:p>
                      <a:r>
                        <a:rPr lang="en-US" dirty="0"/>
                        <a:t>$40</a:t>
                      </a:r>
                    </a:p>
                  </a:txBody>
                  <a:tcPr/>
                </a:tc>
                <a:extLst>
                  <a:ext uri="{0D108BD9-81ED-4DB2-BD59-A6C34878D82A}">
                    <a16:rowId xmlns:a16="http://schemas.microsoft.com/office/drawing/2014/main" val="1954362247"/>
                  </a:ext>
                </a:extLst>
              </a:tr>
              <a:tr h="370840">
                <a:tc>
                  <a:txBody>
                    <a:bodyPr/>
                    <a:lstStyle/>
                    <a:p>
                      <a:r>
                        <a:rPr lang="en-US" dirty="0"/>
                        <a:t>Ongoing Continuing Education opportunities  </a:t>
                      </a:r>
                    </a:p>
                    <a:p>
                      <a:r>
                        <a:rPr lang="en-US" dirty="0"/>
                        <a:t>$ 40 each</a:t>
                      </a:r>
                    </a:p>
                  </a:txBody>
                  <a:tcPr/>
                </a:tc>
                <a:tc>
                  <a:txBody>
                    <a:bodyPr/>
                    <a:lstStyle/>
                    <a:p>
                      <a:r>
                        <a:rPr lang="en-US" dirty="0"/>
                        <a:t>Endless value</a:t>
                      </a:r>
                    </a:p>
                  </a:txBody>
                  <a:tcPr/>
                </a:tc>
                <a:extLst>
                  <a:ext uri="{0D108BD9-81ED-4DB2-BD59-A6C34878D82A}">
                    <a16:rowId xmlns:a16="http://schemas.microsoft.com/office/drawing/2014/main" val="390697593"/>
                  </a:ext>
                </a:extLst>
              </a:tr>
              <a:tr h="370840">
                <a:tc>
                  <a:txBody>
                    <a:bodyPr/>
                    <a:lstStyle/>
                    <a:p>
                      <a:r>
                        <a:rPr lang="en-US" dirty="0"/>
                        <a:t>Advocacy to protect our professional interests/ funding/ license</a:t>
                      </a:r>
                    </a:p>
                  </a:txBody>
                  <a:tcPr/>
                </a:tc>
                <a:tc>
                  <a:txBody>
                    <a:bodyPr/>
                    <a:lstStyle/>
                    <a:p>
                      <a:r>
                        <a:rPr lang="en-US" dirty="0"/>
                        <a:t>Priceless</a:t>
                      </a:r>
                    </a:p>
                  </a:txBody>
                  <a:tcPr/>
                </a:tc>
                <a:extLst>
                  <a:ext uri="{0D108BD9-81ED-4DB2-BD59-A6C34878D82A}">
                    <a16:rowId xmlns:a16="http://schemas.microsoft.com/office/drawing/2014/main" val="1261280743"/>
                  </a:ext>
                </a:extLst>
              </a:tr>
              <a:tr h="370840">
                <a:tc>
                  <a:txBody>
                    <a:bodyPr/>
                    <a:lstStyle/>
                    <a:p>
                      <a:r>
                        <a:rPr lang="en-US" dirty="0"/>
                        <a:t>New practitioner mentor</a:t>
                      </a:r>
                    </a:p>
                  </a:txBody>
                  <a:tcPr/>
                </a:tc>
                <a:tc>
                  <a:txBody>
                    <a:bodyPr/>
                    <a:lstStyle/>
                    <a:p>
                      <a:r>
                        <a:rPr lang="en-US" dirty="0"/>
                        <a:t>Priceless</a:t>
                      </a:r>
                    </a:p>
                  </a:txBody>
                  <a:tcPr/>
                </a:tc>
                <a:extLst>
                  <a:ext uri="{0D108BD9-81ED-4DB2-BD59-A6C34878D82A}">
                    <a16:rowId xmlns:a16="http://schemas.microsoft.com/office/drawing/2014/main" val="2041213863"/>
                  </a:ext>
                </a:extLst>
              </a:tr>
            </a:tbl>
          </a:graphicData>
        </a:graphic>
      </p:graphicFrame>
      <p:cxnSp>
        <p:nvCxnSpPr>
          <p:cNvPr id="6" name="Straight Arrow Connector 5">
            <a:extLst>
              <a:ext uri="{FF2B5EF4-FFF2-40B4-BE49-F238E27FC236}">
                <a16:creationId xmlns:a16="http://schemas.microsoft.com/office/drawing/2014/main" id="{7C0E3069-7F74-4954-B63E-0390F387E5B9}"/>
              </a:ext>
            </a:extLst>
          </p:cNvPr>
          <p:cNvCxnSpPr/>
          <p:nvPr/>
        </p:nvCxnSpPr>
        <p:spPr>
          <a:xfrm>
            <a:off x="5501724" y="3988527"/>
            <a:ext cx="2699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4DB1041-8749-4F95-80E8-5D12E92FCEC9}"/>
              </a:ext>
            </a:extLst>
          </p:cNvPr>
          <p:cNvCxnSpPr/>
          <p:nvPr/>
        </p:nvCxnSpPr>
        <p:spPr>
          <a:xfrm>
            <a:off x="6096000" y="4367349"/>
            <a:ext cx="2699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51D68BB-C06D-4DFD-A77B-4485EADE00A6}"/>
              </a:ext>
            </a:extLst>
          </p:cNvPr>
          <p:cNvCxnSpPr/>
          <p:nvPr/>
        </p:nvCxnSpPr>
        <p:spPr>
          <a:xfrm>
            <a:off x="4723119" y="4715693"/>
            <a:ext cx="2699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929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6"/>
          <p:cNvSpPr txBox="1">
            <a:spLocks noGrp="1"/>
          </p:cNvSpPr>
          <p:nvPr>
            <p:ph type="title"/>
          </p:nvPr>
        </p:nvSpPr>
        <p:spPr>
          <a:xfrm>
            <a:off x="421828" y="73890"/>
            <a:ext cx="9450414" cy="12001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Arial"/>
              <a:buNone/>
            </a:pPr>
            <a:r>
              <a:rPr lang="en-US" b="1" dirty="0"/>
              <a:t>Treasury Report</a:t>
            </a:r>
            <a:endParaRPr b="1" dirty="0"/>
          </a:p>
          <a:p>
            <a:pPr marL="0" lvl="0" indent="0" algn="ctr" rtl="0">
              <a:spcBef>
                <a:spcPts val="0"/>
              </a:spcBef>
              <a:spcAft>
                <a:spcPts val="0"/>
              </a:spcAft>
              <a:buClr>
                <a:schemeClr val="accent1"/>
              </a:buClr>
              <a:buSzPts val="1800"/>
              <a:buFont typeface="Arial"/>
              <a:buNone/>
            </a:pPr>
            <a:r>
              <a:rPr lang="en-US" sz="1800" dirty="0"/>
              <a:t>Kelsey Vaughn, OTD, OTR/L</a:t>
            </a:r>
            <a:endParaRPr dirty="0"/>
          </a:p>
        </p:txBody>
      </p:sp>
      <p:graphicFrame>
        <p:nvGraphicFramePr>
          <p:cNvPr id="161" name="Google Shape;161;p16"/>
          <p:cNvGraphicFramePr/>
          <p:nvPr/>
        </p:nvGraphicFramePr>
        <p:xfrm>
          <a:off x="421828" y="1437825"/>
          <a:ext cx="9450400" cy="1937768"/>
        </p:xfrm>
        <a:graphic>
          <a:graphicData uri="http://schemas.openxmlformats.org/drawingml/2006/table">
            <a:tbl>
              <a:tblPr>
                <a:noFill/>
              </a:tblPr>
              <a:tblGrid>
                <a:gridCol w="2362600">
                  <a:extLst>
                    <a:ext uri="{9D8B030D-6E8A-4147-A177-3AD203B41FA5}">
                      <a16:colId xmlns:a16="http://schemas.microsoft.com/office/drawing/2014/main" val="20000"/>
                    </a:ext>
                  </a:extLst>
                </a:gridCol>
                <a:gridCol w="2362600">
                  <a:extLst>
                    <a:ext uri="{9D8B030D-6E8A-4147-A177-3AD203B41FA5}">
                      <a16:colId xmlns:a16="http://schemas.microsoft.com/office/drawing/2014/main" val="20001"/>
                    </a:ext>
                  </a:extLst>
                </a:gridCol>
                <a:gridCol w="2362600">
                  <a:extLst>
                    <a:ext uri="{9D8B030D-6E8A-4147-A177-3AD203B41FA5}">
                      <a16:colId xmlns:a16="http://schemas.microsoft.com/office/drawing/2014/main" val="20002"/>
                    </a:ext>
                  </a:extLst>
                </a:gridCol>
                <a:gridCol w="2362600">
                  <a:extLst>
                    <a:ext uri="{9D8B030D-6E8A-4147-A177-3AD203B41FA5}">
                      <a16:colId xmlns:a16="http://schemas.microsoft.com/office/drawing/2014/main" val="20003"/>
                    </a:ext>
                  </a:extLst>
                </a:gridCol>
              </a:tblGrid>
              <a:tr h="312075">
                <a:tc>
                  <a:txBody>
                    <a:bodyPr/>
                    <a:lstStyle/>
                    <a:p>
                      <a:pPr marL="0" marR="0" lvl="0" indent="0" algn="ctr" rtl="0">
                        <a:spcBef>
                          <a:spcPts val="0"/>
                        </a:spcBef>
                        <a:spcAft>
                          <a:spcPts val="0"/>
                        </a:spcAft>
                        <a:buClr>
                          <a:schemeClr val="dk1"/>
                        </a:buClr>
                        <a:buSzPts val="1800"/>
                        <a:buFont typeface="Arial"/>
                        <a:buNone/>
                      </a:pP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YTD 2022</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YTD 2021</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Variance</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46125">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Pinnacle Checking Account</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$39,</a:t>
                      </a:r>
                      <a:r>
                        <a:rPr lang="en-US" sz="1800" baseline="0" dirty="0">
                          <a:latin typeface="Helvetica Neue"/>
                          <a:ea typeface="Helvetica Neue"/>
                          <a:cs typeface="Helvetica Neue"/>
                          <a:sym typeface="Helvetica Neue"/>
                        </a:rPr>
                        <a:t> 903.72</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$39,818.55</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$85.17</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46125">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Money Marketing Account</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$113,915.52</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a:latin typeface="Helvetica Neue"/>
                          <a:ea typeface="Helvetica Neue"/>
                          <a:cs typeface="Helvetica Neue"/>
                          <a:sym typeface="Helvetica Neue"/>
                        </a:rPr>
                        <a:t>$72,631.51</a:t>
                      </a:r>
                      <a:endParaRPr sz="180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$41,284.01</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12075">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Total Assets</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$153,819.24</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a:latin typeface="Helvetica Neue"/>
                          <a:ea typeface="Helvetica Neue"/>
                          <a:cs typeface="Helvetica Neue"/>
                          <a:sym typeface="Helvetica Neue"/>
                        </a:rPr>
                        <a:t>$112,450.06</a:t>
                      </a:r>
                      <a:endParaRPr sz="180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$41,369.18</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162" name="Google Shape;162;p16"/>
          <p:cNvGraphicFramePr/>
          <p:nvPr/>
        </p:nvGraphicFramePr>
        <p:xfrm>
          <a:off x="2013145" y="3483033"/>
          <a:ext cx="5650846" cy="347997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7"/>
          <p:cNvSpPr txBox="1">
            <a:spLocks noGrp="1"/>
          </p:cNvSpPr>
          <p:nvPr>
            <p:ph type="title"/>
          </p:nvPr>
        </p:nvSpPr>
        <p:spPr>
          <a:xfrm>
            <a:off x="677334" y="185394"/>
            <a:ext cx="8596668"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Arial"/>
              <a:buNone/>
            </a:pPr>
            <a:r>
              <a:rPr lang="en-US"/>
              <a:t>YTD Revenue</a:t>
            </a:r>
            <a:endParaRPr/>
          </a:p>
        </p:txBody>
      </p:sp>
      <p:graphicFrame>
        <p:nvGraphicFramePr>
          <p:cNvPr id="168" name="Google Shape;168;p17"/>
          <p:cNvGraphicFramePr/>
          <p:nvPr/>
        </p:nvGraphicFramePr>
        <p:xfrm>
          <a:off x="539700" y="983067"/>
          <a:ext cx="8858800" cy="4295950"/>
        </p:xfrm>
        <a:graphic>
          <a:graphicData uri="http://schemas.openxmlformats.org/drawingml/2006/table">
            <a:tbl>
              <a:tblPr>
                <a:noFill/>
              </a:tblPr>
              <a:tblGrid>
                <a:gridCol w="2214700">
                  <a:extLst>
                    <a:ext uri="{9D8B030D-6E8A-4147-A177-3AD203B41FA5}">
                      <a16:colId xmlns:a16="http://schemas.microsoft.com/office/drawing/2014/main" val="20000"/>
                    </a:ext>
                  </a:extLst>
                </a:gridCol>
                <a:gridCol w="2214700">
                  <a:extLst>
                    <a:ext uri="{9D8B030D-6E8A-4147-A177-3AD203B41FA5}">
                      <a16:colId xmlns:a16="http://schemas.microsoft.com/office/drawing/2014/main" val="20001"/>
                    </a:ext>
                  </a:extLst>
                </a:gridCol>
                <a:gridCol w="2214700">
                  <a:extLst>
                    <a:ext uri="{9D8B030D-6E8A-4147-A177-3AD203B41FA5}">
                      <a16:colId xmlns:a16="http://schemas.microsoft.com/office/drawing/2014/main" val="20002"/>
                    </a:ext>
                  </a:extLst>
                </a:gridCol>
                <a:gridCol w="2214700">
                  <a:extLst>
                    <a:ext uri="{9D8B030D-6E8A-4147-A177-3AD203B41FA5}">
                      <a16:colId xmlns:a16="http://schemas.microsoft.com/office/drawing/2014/main" val="20003"/>
                    </a:ext>
                  </a:extLst>
                </a:gridCol>
              </a:tblGrid>
              <a:tr h="739950">
                <a:tc>
                  <a:txBody>
                    <a:bodyPr/>
                    <a:lstStyle/>
                    <a:p>
                      <a:pPr marL="0" marR="0" lvl="0" indent="0" algn="ctr" rtl="0">
                        <a:lnSpc>
                          <a:spcPct val="115000"/>
                        </a:lnSpc>
                        <a:spcBef>
                          <a:spcPts val="0"/>
                        </a:spcBef>
                        <a:spcAft>
                          <a:spcPts val="0"/>
                        </a:spcAft>
                        <a:buClr>
                          <a:schemeClr val="dk1"/>
                        </a:buClr>
                        <a:buSzPts val="1800"/>
                        <a:buFont typeface="Arial"/>
                        <a:buNone/>
                      </a:pP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YTD 2022</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Budgeted</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Variance</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9950">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Conference</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$11,965.00</a:t>
                      </a: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$19,000.00</a:t>
                      </a: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$7,035.00</a:t>
                      </a: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294925">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Advertisements &amp; Sponsorships</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  $260.00</a:t>
                      </a: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$1,000.00</a:t>
                      </a: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$740.00</a:t>
                      </a: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81175">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Continuing Education</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endParaRPr sz="1800"/>
                    </a:p>
                    <a:p>
                      <a:pPr marL="0" marR="0" lvl="0" indent="0" algn="ctr" rtl="0">
                        <a:lnSpc>
                          <a:spcPct val="115000"/>
                        </a:lnSpc>
                        <a:spcBef>
                          <a:spcPts val="0"/>
                        </a:spcBef>
                        <a:spcAft>
                          <a:spcPts val="0"/>
                        </a:spcAft>
                        <a:buClr>
                          <a:schemeClr val="dk1"/>
                        </a:buClr>
                        <a:buSzPts val="1800"/>
                        <a:buFont typeface="Arial"/>
                        <a:buNone/>
                      </a:pPr>
                      <a:r>
                        <a:rPr lang="en-US" sz="1800"/>
                        <a:t>$23,468.61</a:t>
                      </a:r>
                      <a:endParaRPr sz="1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Arial"/>
                        <a:buNone/>
                      </a:pPr>
                      <a:endParaRPr sz="1800"/>
                    </a:p>
                    <a:p>
                      <a:pPr marL="0" marR="0" lvl="0" indent="0" algn="ctr" rtl="0">
                        <a:lnSpc>
                          <a:spcPct val="115000"/>
                        </a:lnSpc>
                        <a:spcBef>
                          <a:spcPts val="0"/>
                        </a:spcBef>
                        <a:spcAft>
                          <a:spcPts val="0"/>
                        </a:spcAft>
                        <a:buClr>
                          <a:schemeClr val="dk1"/>
                        </a:buClr>
                        <a:buSzPts val="1800"/>
                        <a:buFont typeface="Arial"/>
                        <a:buNone/>
                      </a:pPr>
                      <a:r>
                        <a:rPr lang="en-US" sz="1800"/>
                        <a:t>$27,340.00</a:t>
                      </a:r>
                      <a:endParaRPr sz="1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$3,871.39</a:t>
                      </a: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9950">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Membership Dues</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$28,930.00</a:t>
                      </a: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$41,540.00</a:t>
                      </a: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$12,610.00</a:t>
                      </a: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713232" y="237744"/>
          <a:ext cx="8925560" cy="6428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2658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9"/>
          <p:cNvSpPr txBox="1">
            <a:spLocks noGrp="1"/>
          </p:cNvSpPr>
          <p:nvPr>
            <p:ph type="title"/>
          </p:nvPr>
        </p:nvSpPr>
        <p:spPr>
          <a:xfrm>
            <a:off x="677334" y="194821"/>
            <a:ext cx="8596800" cy="1320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Arial"/>
              <a:buNone/>
            </a:pPr>
            <a:r>
              <a:rPr lang="en-US"/>
              <a:t>YTD Expenses</a:t>
            </a:r>
            <a:endParaRPr/>
          </a:p>
        </p:txBody>
      </p:sp>
      <p:graphicFrame>
        <p:nvGraphicFramePr>
          <p:cNvPr id="181" name="Google Shape;181;p19"/>
          <p:cNvGraphicFramePr/>
          <p:nvPr/>
        </p:nvGraphicFramePr>
        <p:xfrm>
          <a:off x="603256" y="1000583"/>
          <a:ext cx="8745000" cy="4353561"/>
        </p:xfrm>
        <a:graphic>
          <a:graphicData uri="http://schemas.openxmlformats.org/drawingml/2006/table">
            <a:tbl>
              <a:tblPr>
                <a:noFill/>
              </a:tblPr>
              <a:tblGrid>
                <a:gridCol w="2186250">
                  <a:extLst>
                    <a:ext uri="{9D8B030D-6E8A-4147-A177-3AD203B41FA5}">
                      <a16:colId xmlns:a16="http://schemas.microsoft.com/office/drawing/2014/main" val="20000"/>
                    </a:ext>
                  </a:extLst>
                </a:gridCol>
                <a:gridCol w="2186250">
                  <a:extLst>
                    <a:ext uri="{9D8B030D-6E8A-4147-A177-3AD203B41FA5}">
                      <a16:colId xmlns:a16="http://schemas.microsoft.com/office/drawing/2014/main" val="20001"/>
                    </a:ext>
                  </a:extLst>
                </a:gridCol>
                <a:gridCol w="2186250">
                  <a:extLst>
                    <a:ext uri="{9D8B030D-6E8A-4147-A177-3AD203B41FA5}">
                      <a16:colId xmlns:a16="http://schemas.microsoft.com/office/drawing/2014/main" val="20002"/>
                    </a:ext>
                  </a:extLst>
                </a:gridCol>
                <a:gridCol w="2186250">
                  <a:extLst>
                    <a:ext uri="{9D8B030D-6E8A-4147-A177-3AD203B41FA5}">
                      <a16:colId xmlns:a16="http://schemas.microsoft.com/office/drawing/2014/main" val="20003"/>
                    </a:ext>
                  </a:extLst>
                </a:gridCol>
              </a:tblGrid>
              <a:tr h="382425">
                <a:tc>
                  <a:txBody>
                    <a:bodyPr/>
                    <a:lstStyle/>
                    <a:p>
                      <a:pPr marL="0" marR="0" lvl="0" indent="0" algn="l" rtl="0">
                        <a:spcBef>
                          <a:spcPts val="0"/>
                        </a:spcBef>
                        <a:spcAft>
                          <a:spcPts val="0"/>
                        </a:spcAft>
                        <a:buClr>
                          <a:schemeClr val="dk1"/>
                        </a:buClr>
                        <a:buSzPts val="1800"/>
                        <a:buFont typeface="Arial"/>
                        <a:buNone/>
                      </a:pPr>
                      <a:endParaRPr sz="18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b="1" dirty="0">
                          <a:latin typeface="Helvetica Neue"/>
                          <a:ea typeface="Helvetica Neue"/>
                          <a:cs typeface="Helvetica Neue"/>
                          <a:sym typeface="Helvetica Neue"/>
                        </a:rPr>
                        <a:t>YTD 2022</a:t>
                      </a:r>
                      <a:endParaRPr sz="1800" b="1"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b="1">
                          <a:latin typeface="Helvetica Neue"/>
                          <a:ea typeface="Helvetica Neue"/>
                          <a:cs typeface="Helvetica Neue"/>
                          <a:sym typeface="Helvetica Neue"/>
                        </a:rPr>
                        <a:t>Budgeted</a:t>
                      </a:r>
                      <a:endParaRPr sz="1800" b="1">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b="1">
                          <a:latin typeface="Helvetica Neue"/>
                          <a:ea typeface="Helvetica Neue"/>
                          <a:cs typeface="Helvetica Neue"/>
                          <a:sym typeface="Helvetica Neue"/>
                        </a:rPr>
                        <a:t>Variance</a:t>
                      </a:r>
                      <a:endParaRPr sz="1800" b="1">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2425">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b="1">
                          <a:latin typeface="Helvetica Neue"/>
                          <a:ea typeface="Helvetica Neue"/>
                          <a:cs typeface="Helvetica Neue"/>
                          <a:sym typeface="Helvetica Neue"/>
                        </a:rPr>
                        <a:t>Board Meetings</a:t>
                      </a:r>
                      <a:endParaRPr sz="1800" b="1">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$209.76</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$200.00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-$9.76</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2425">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b="1">
                          <a:latin typeface="Helvetica Neue"/>
                          <a:ea typeface="Helvetica Neue"/>
                          <a:cs typeface="Helvetica Neue"/>
                          <a:sym typeface="Helvetica Neue"/>
                        </a:rPr>
                        <a:t>TNOTA Conference</a:t>
                      </a:r>
                      <a:endParaRPr sz="1800" b="1">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$5,025.35</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$22,925.00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$17,899.65</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18275">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b="1">
                          <a:latin typeface="Helvetica Neue"/>
                          <a:ea typeface="Helvetica Neue"/>
                          <a:cs typeface="Helvetica Neue"/>
                          <a:sym typeface="Helvetica Neue"/>
                        </a:rPr>
                        <a:t>Continuing Education</a:t>
                      </a:r>
                      <a:endParaRPr sz="1800" b="1">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$4,687.50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$12,530.00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$7,842.50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18275">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b="1">
                          <a:latin typeface="Helvetica Neue"/>
                          <a:ea typeface="Helvetica Neue"/>
                          <a:cs typeface="Helvetica Neue"/>
                          <a:sym typeface="Helvetica Neue"/>
                        </a:rPr>
                        <a:t>Misc (CC fees, Insurance)</a:t>
                      </a:r>
                      <a:endParaRPr sz="1800" b="1">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$2,589.53</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$6,500.00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$3,910.47</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718275">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b="1">
                          <a:latin typeface="Helvetica Neue"/>
                          <a:ea typeface="Helvetica Neue"/>
                          <a:cs typeface="Helvetica Neue"/>
                          <a:sym typeface="Helvetica Neue"/>
                        </a:rPr>
                        <a:t>Legal and Professional</a:t>
                      </a:r>
                      <a:endParaRPr sz="1800" b="1">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$12,650.80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$17,200.00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$4,549.20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2425">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b="1">
                          <a:latin typeface="Helvetica Neue"/>
                          <a:ea typeface="Helvetica Neue"/>
                          <a:cs typeface="Helvetica Neue"/>
                          <a:sym typeface="Helvetica Neue"/>
                        </a:rPr>
                        <a:t>Operating Expenses</a:t>
                      </a:r>
                      <a:endParaRPr sz="1800" b="1">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$6,789.52</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$14,020.00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$7,230.48</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82425">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b="1">
                          <a:latin typeface="Helvetica Neue"/>
                          <a:ea typeface="Helvetica Neue"/>
                          <a:cs typeface="Helvetica Neue"/>
                          <a:sym typeface="Helvetica Neue"/>
                        </a:rPr>
                        <a:t>Travel</a:t>
                      </a:r>
                      <a:endParaRPr sz="1800" b="1">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$796.41</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$850.00</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$53.59</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b="1" spc="-51" dirty="0">
                <a:latin typeface="Arial" charset="0"/>
                <a:ea typeface="Arial" charset="0"/>
                <a:cs typeface="Arial" charset="0"/>
              </a:rPr>
              <a:t>Annual Business Meeting 2022</a:t>
            </a:r>
          </a:p>
        </p:txBody>
      </p:sp>
      <p:sp>
        <p:nvSpPr>
          <p:cNvPr id="4" name="Content Placeholder 2"/>
          <p:cNvSpPr>
            <a:spLocks noGrp="1"/>
          </p:cNvSpPr>
          <p:nvPr>
            <p:ph idx="1"/>
          </p:nvPr>
        </p:nvSpPr>
        <p:spPr>
          <a:xfrm>
            <a:off x="677334" y="1488613"/>
            <a:ext cx="8596668" cy="3880773"/>
          </a:xfrm>
        </p:spPr>
        <p:txBody>
          <a:bodyPr numCol="2">
            <a:noAutofit/>
          </a:bodyPr>
          <a:lstStyle/>
          <a:p>
            <a:pPr>
              <a:spcAft>
                <a:spcPts val="599"/>
              </a:spcAft>
            </a:pPr>
            <a:r>
              <a:rPr lang="en-US" sz="2400" dirty="0">
                <a:latin typeface="Arial" charset="0"/>
                <a:ea typeface="Arial" charset="0"/>
                <a:cs typeface="Arial" charset="0"/>
              </a:rPr>
              <a:t>Call to Order</a:t>
            </a:r>
          </a:p>
          <a:p>
            <a:pPr>
              <a:spcAft>
                <a:spcPts val="599"/>
              </a:spcAft>
            </a:pPr>
            <a:r>
              <a:rPr lang="en-US" sz="2400" dirty="0">
                <a:latin typeface="Arial" charset="0"/>
                <a:ea typeface="Arial" charset="0"/>
                <a:cs typeface="Arial" charset="0"/>
              </a:rPr>
              <a:t>Agenda</a:t>
            </a:r>
          </a:p>
          <a:p>
            <a:pPr lvl="1">
              <a:spcAft>
                <a:spcPts val="599"/>
              </a:spcAft>
            </a:pPr>
            <a:r>
              <a:rPr lang="en-US" sz="2400" dirty="0">
                <a:latin typeface="Arial" charset="0"/>
                <a:ea typeface="Arial" charset="0"/>
                <a:cs typeface="Arial" charset="0"/>
              </a:rPr>
              <a:t>Mission &amp; vision</a:t>
            </a:r>
          </a:p>
          <a:p>
            <a:pPr lvl="1">
              <a:spcAft>
                <a:spcPts val="599"/>
              </a:spcAft>
            </a:pPr>
            <a:r>
              <a:rPr lang="en-US" sz="2400" dirty="0">
                <a:latin typeface="Arial" charset="0"/>
                <a:ea typeface="Arial" charset="0"/>
                <a:cs typeface="Arial" charset="0"/>
              </a:rPr>
              <a:t>Board overview</a:t>
            </a:r>
          </a:p>
          <a:p>
            <a:pPr lvl="1">
              <a:spcAft>
                <a:spcPts val="599"/>
              </a:spcAft>
            </a:pPr>
            <a:r>
              <a:rPr lang="en-US" sz="2400" dirty="0">
                <a:latin typeface="Arial" charset="0"/>
                <a:ea typeface="Arial" charset="0"/>
                <a:cs typeface="Arial" charset="0"/>
              </a:rPr>
              <a:t>Leadership opportunities</a:t>
            </a:r>
          </a:p>
          <a:p>
            <a:pPr lvl="1">
              <a:spcAft>
                <a:spcPts val="599"/>
              </a:spcAft>
            </a:pPr>
            <a:r>
              <a:rPr lang="en-US" sz="2400" dirty="0">
                <a:latin typeface="Arial" charset="0"/>
                <a:ea typeface="Arial" charset="0"/>
                <a:cs typeface="Arial" charset="0"/>
              </a:rPr>
              <a:t>Year in review &amp; Strategic Plan check in</a:t>
            </a:r>
          </a:p>
          <a:p>
            <a:pPr lvl="1">
              <a:spcAft>
                <a:spcPts val="599"/>
              </a:spcAft>
            </a:pPr>
            <a:r>
              <a:rPr lang="en-US" sz="2400" dirty="0">
                <a:latin typeface="Arial" charset="0"/>
                <a:ea typeface="Arial" charset="0"/>
                <a:cs typeface="Arial" charset="0"/>
              </a:rPr>
              <a:t>Committee reports</a:t>
            </a:r>
          </a:p>
          <a:p>
            <a:pPr lvl="1">
              <a:spcAft>
                <a:spcPts val="599"/>
              </a:spcAft>
            </a:pPr>
            <a:r>
              <a:rPr lang="en-US" sz="2400" dirty="0">
                <a:latin typeface="Arial" charset="0"/>
                <a:ea typeface="Arial" charset="0"/>
                <a:cs typeface="Arial" charset="0"/>
              </a:rPr>
              <a:t>Scholarships &amp; awards</a:t>
            </a:r>
          </a:p>
          <a:p>
            <a:pPr lvl="1">
              <a:spcAft>
                <a:spcPts val="599"/>
              </a:spcAft>
            </a:pPr>
            <a:r>
              <a:rPr lang="en-US" sz="2400" dirty="0">
                <a:latin typeface="Arial" charset="0"/>
                <a:ea typeface="Arial" charset="0"/>
                <a:cs typeface="Arial" charset="0"/>
              </a:rPr>
              <a:t>Member questions &amp; feedback</a:t>
            </a:r>
          </a:p>
          <a:p>
            <a:pPr lvl="1">
              <a:spcAft>
                <a:spcPts val="599"/>
              </a:spcAft>
            </a:pPr>
            <a:r>
              <a:rPr lang="en-US" sz="2400" dirty="0">
                <a:latin typeface="Arial" charset="0"/>
                <a:ea typeface="Arial" charset="0"/>
                <a:cs typeface="Arial" charset="0"/>
              </a:rPr>
              <a:t>Legislative update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1137522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graphicFrame>
        <p:nvGraphicFramePr>
          <p:cNvPr id="4" name="Chart 3"/>
          <p:cNvGraphicFramePr/>
          <p:nvPr/>
        </p:nvGraphicFramePr>
        <p:xfrm>
          <a:off x="676656" y="384048"/>
          <a:ext cx="8869680" cy="63459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1864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graphicFrame>
        <p:nvGraphicFramePr>
          <p:cNvPr id="193" name="Google Shape;193;p21"/>
          <p:cNvGraphicFramePr/>
          <p:nvPr/>
        </p:nvGraphicFramePr>
        <p:xfrm>
          <a:off x="1091341" y="660819"/>
          <a:ext cx="8276734" cy="526015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2"/>
          <p:cNvSpPr txBox="1">
            <a:spLocks noGrp="1"/>
          </p:cNvSpPr>
          <p:nvPr>
            <p:ph type="title"/>
          </p:nvPr>
        </p:nvSpPr>
        <p:spPr>
          <a:xfrm>
            <a:off x="677334" y="21475"/>
            <a:ext cx="8596800" cy="1320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Arial"/>
              <a:buNone/>
            </a:pPr>
            <a:r>
              <a:rPr lang="en-US" dirty="0"/>
              <a:t>TNOTA Conference Revenue</a:t>
            </a:r>
            <a:endParaRPr dirty="0"/>
          </a:p>
        </p:txBody>
      </p:sp>
      <p:sp>
        <p:nvSpPr>
          <p:cNvPr id="200" name="Google Shape;200;p22"/>
          <p:cNvSpPr txBox="1">
            <a:spLocks noGrp="1"/>
          </p:cNvSpPr>
          <p:nvPr>
            <p:ph type="body" idx="1"/>
          </p:nvPr>
        </p:nvSpPr>
        <p:spPr>
          <a:xfrm>
            <a:off x="677334" y="2160589"/>
            <a:ext cx="8596800" cy="3880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800"/>
              <a:buNone/>
            </a:pPr>
            <a:endParaRPr sz="1000" b="1">
              <a:solidFill>
                <a:srgbClr val="000000"/>
              </a:solidFill>
            </a:endParaRPr>
          </a:p>
          <a:p>
            <a:pPr marL="0" lvl="0" indent="0" algn="l" rtl="0">
              <a:spcBef>
                <a:spcPts val="1000"/>
              </a:spcBef>
              <a:spcAft>
                <a:spcPts val="0"/>
              </a:spcAft>
              <a:buSzPts val="1440"/>
              <a:buNone/>
            </a:pPr>
            <a:endParaRPr/>
          </a:p>
        </p:txBody>
      </p:sp>
      <p:graphicFrame>
        <p:nvGraphicFramePr>
          <p:cNvPr id="201" name="Google Shape;201;p22"/>
          <p:cNvGraphicFramePr/>
          <p:nvPr/>
        </p:nvGraphicFramePr>
        <p:xfrm>
          <a:off x="544434" y="681925"/>
          <a:ext cx="8862600" cy="5622036"/>
        </p:xfrm>
        <a:graphic>
          <a:graphicData uri="http://schemas.openxmlformats.org/drawingml/2006/table">
            <a:tbl>
              <a:tblPr>
                <a:noFill/>
              </a:tblPr>
              <a:tblGrid>
                <a:gridCol w="4431300">
                  <a:extLst>
                    <a:ext uri="{9D8B030D-6E8A-4147-A177-3AD203B41FA5}">
                      <a16:colId xmlns:a16="http://schemas.microsoft.com/office/drawing/2014/main" val="20000"/>
                    </a:ext>
                  </a:extLst>
                </a:gridCol>
                <a:gridCol w="4431300">
                  <a:extLst>
                    <a:ext uri="{9D8B030D-6E8A-4147-A177-3AD203B41FA5}">
                      <a16:colId xmlns:a16="http://schemas.microsoft.com/office/drawing/2014/main" val="20001"/>
                    </a:ext>
                  </a:extLst>
                </a:gridCol>
              </a:tblGrid>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b="1" dirty="0"/>
                        <a:t>TNOTA Conference Revenue</a:t>
                      </a:r>
                      <a:endParaRPr sz="1800" b="1"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b="1" dirty="0"/>
                        <a:t>YTD 2022</a:t>
                      </a:r>
                      <a:endParaRPr sz="1800" b="1"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a:t>Exhibitor Fees</a:t>
                      </a:r>
                      <a:endParaRPr sz="1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$1,600.00</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a:t>Early Bird Full Day Registration</a:t>
                      </a:r>
                      <a:endParaRPr sz="1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$2,500.00</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a:t>Early Bird One Day Registration</a:t>
                      </a:r>
                      <a:endParaRPr sz="1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$450.00</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Member Full Conference Registration</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lgn="ctr">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a:t>$4,700.00</a:t>
                      </a:r>
                      <a:endParaRPr sz="1800"/>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lgn="ctr">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OT/OTA</a:t>
                      </a:r>
                      <a:r>
                        <a:rPr lang="en-US" sz="1800" baseline="0" dirty="0"/>
                        <a:t> Member Full Day </a:t>
                      </a:r>
                      <a:r>
                        <a:rPr lang="en-US" sz="1800" dirty="0"/>
                        <a:t>Registration</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$4,775.00</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OT/OTA Member</a:t>
                      </a:r>
                      <a:r>
                        <a:rPr lang="en-US" sz="1800" baseline="0" dirty="0"/>
                        <a:t> One Day Registration</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$350.00</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OT/OTA</a:t>
                      </a:r>
                      <a:r>
                        <a:rPr lang="en-US" sz="1800" baseline="0" dirty="0"/>
                        <a:t> Nonmember Full Day Registration</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$775.00</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OT/OTA Nonmember One Day Registration</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$100.00</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Student Registration</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$60.00</a:t>
                      </a:r>
                      <a:endParaRPr sz="1800" dirty="0"/>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extLst>
                  <a:ext uri="{0D108BD9-81ED-4DB2-BD59-A6C34878D82A}">
                    <a16:rowId xmlns:a16="http://schemas.microsoft.com/office/drawing/2014/main" val="2247535940"/>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Pre-Conference &amp;</a:t>
                      </a:r>
                      <a:r>
                        <a:rPr lang="en-US" sz="1800" baseline="0" dirty="0"/>
                        <a:t> Full Day Registration</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$550.00</a:t>
                      </a:r>
                      <a:endParaRPr sz="1800" dirty="0"/>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extLst>
                  <a:ext uri="{0D108BD9-81ED-4DB2-BD59-A6C34878D82A}">
                    <a16:rowId xmlns:a16="http://schemas.microsoft.com/office/drawing/2014/main" val="2940290172"/>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Pre-Conference Only Registration </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$475.00</a:t>
                      </a:r>
                      <a:endParaRPr sz="1800" dirty="0"/>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extLst>
                  <a:ext uri="{0D108BD9-81ED-4DB2-BD59-A6C34878D82A}">
                    <a16:rowId xmlns:a16="http://schemas.microsoft.com/office/drawing/2014/main" val="3360450005"/>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Selection Set – One Hour Event </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$180.00</a:t>
                      </a:r>
                      <a:endParaRPr sz="1800" dirty="0"/>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extLst>
                  <a:ext uri="{0D108BD9-81ED-4DB2-BD59-A6C34878D82A}">
                    <a16:rowId xmlns:a16="http://schemas.microsoft.com/office/drawing/2014/main" val="3405192384"/>
                  </a:ext>
                </a:extLst>
              </a:tr>
              <a:tr h="381000">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Selection Set – Two Hour Event </a:t>
                      </a:r>
                      <a:endParaRPr sz="1800" dirty="0"/>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dirty="0"/>
                        <a:t>$150.00</a:t>
                      </a:r>
                      <a:endParaRPr sz="1800" dirty="0"/>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extLst>
                  <a:ext uri="{0D108BD9-81ED-4DB2-BD59-A6C34878D82A}">
                    <a16:rowId xmlns:a16="http://schemas.microsoft.com/office/drawing/2014/main" val="214397473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aphicFrame>
        <p:nvGraphicFramePr>
          <p:cNvPr id="3" name="Chart 2"/>
          <p:cNvGraphicFramePr>
            <a:graphicFrameLocks/>
          </p:cNvGraphicFramePr>
          <p:nvPr/>
        </p:nvGraphicFramePr>
        <p:xfrm>
          <a:off x="895926" y="591128"/>
          <a:ext cx="8571347" cy="49691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677334" y="228600"/>
            <a:ext cx="8596800" cy="1320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Arial"/>
              <a:buNone/>
            </a:pPr>
            <a:r>
              <a:rPr lang="en-US"/>
              <a:t>TNOTA Conference Expenses</a:t>
            </a:r>
            <a:endParaRPr/>
          </a:p>
        </p:txBody>
      </p:sp>
      <p:graphicFrame>
        <p:nvGraphicFramePr>
          <p:cNvPr id="214" name="Google Shape;214;p24"/>
          <p:cNvGraphicFramePr/>
          <p:nvPr/>
        </p:nvGraphicFramePr>
        <p:xfrm>
          <a:off x="331246" y="1215896"/>
          <a:ext cx="9289000" cy="4163568"/>
        </p:xfrm>
        <a:graphic>
          <a:graphicData uri="http://schemas.openxmlformats.org/drawingml/2006/table">
            <a:tbl>
              <a:tblPr>
                <a:noFill/>
              </a:tblPr>
              <a:tblGrid>
                <a:gridCol w="4644500">
                  <a:extLst>
                    <a:ext uri="{9D8B030D-6E8A-4147-A177-3AD203B41FA5}">
                      <a16:colId xmlns:a16="http://schemas.microsoft.com/office/drawing/2014/main" val="20000"/>
                    </a:ext>
                  </a:extLst>
                </a:gridCol>
                <a:gridCol w="4644500">
                  <a:extLst>
                    <a:ext uri="{9D8B030D-6E8A-4147-A177-3AD203B41FA5}">
                      <a16:colId xmlns:a16="http://schemas.microsoft.com/office/drawing/2014/main" val="20001"/>
                    </a:ext>
                  </a:extLst>
                </a:gridCol>
              </a:tblGrid>
              <a:tr h="228600">
                <a:tc>
                  <a:txBody>
                    <a:bodyPr/>
                    <a:lstStyle/>
                    <a:p>
                      <a:pPr marL="0" marR="0" lvl="0" indent="0" algn="ctr" rtl="0">
                        <a:lnSpc>
                          <a:spcPct val="115000"/>
                        </a:lnSpc>
                        <a:spcBef>
                          <a:spcPts val="0"/>
                        </a:spcBef>
                        <a:spcAft>
                          <a:spcPts val="0"/>
                        </a:spcAft>
                        <a:buClr>
                          <a:schemeClr val="dk1"/>
                        </a:buClr>
                        <a:buSzPts val="1800"/>
                        <a:buFont typeface="Arial"/>
                        <a:buNone/>
                      </a:pPr>
                      <a:r>
                        <a:rPr lang="en-US" sz="1800" b="1"/>
                        <a:t>TNOTA Conference Expenses</a:t>
                      </a:r>
                      <a:endParaRPr sz="18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Arial"/>
                        <a:buNone/>
                      </a:pPr>
                      <a:r>
                        <a:rPr lang="en-US" sz="1800" b="1" dirty="0"/>
                        <a:t>YTD 2022</a:t>
                      </a:r>
                      <a:endParaRPr sz="1800" b="1" dirty="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81000">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a:latin typeface="Helvetica Neue"/>
                          <a:ea typeface="Helvetica Neue"/>
                          <a:cs typeface="Helvetica Neue"/>
                          <a:sym typeface="Helvetica Neue"/>
                        </a:rPr>
                        <a:t>Audio/Visual</a:t>
                      </a:r>
                      <a:endParaRPr sz="180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$244.98</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1000">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Facility</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$1,625.00</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81000">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Food &amp; Beverage</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$100.00</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81000">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Name Badges</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$58.96</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81000">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Programs/Printing</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$1,132.03</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81000">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Supplies</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$16.27</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81000">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Signage</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$18.56</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81000">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Conference Bags</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$1,693.29</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81000">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Mobile App</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a:latin typeface="Helvetica Neue"/>
                          <a:ea typeface="Helvetica Neue"/>
                          <a:cs typeface="Helvetica Neue"/>
                          <a:sym typeface="Helvetica Neue"/>
                        </a:rPr>
                        <a:t>$108.16</a:t>
                      </a:r>
                      <a:endParaRPr sz="180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81000">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a:latin typeface="Helvetica Neue"/>
                          <a:ea typeface="Helvetica Neue"/>
                          <a:cs typeface="Helvetica Neue"/>
                          <a:sym typeface="Helvetica Neue"/>
                        </a:rPr>
                        <a:t>Other (i.e., sales tax, service fees, etc.)</a:t>
                      </a:r>
                      <a:endParaRPr sz="180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$28.10</a:t>
                      </a:r>
                      <a:endParaRPr sz="1800" dirty="0">
                        <a:latin typeface="Helvetica Neue"/>
                        <a:ea typeface="Helvetica Neue"/>
                        <a:cs typeface="Helvetica Neue"/>
                        <a:sym typeface="Helvetica Neue"/>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graphicFrame>
        <p:nvGraphicFramePr>
          <p:cNvPr id="3" name="Chart 2"/>
          <p:cNvGraphicFramePr/>
          <p:nvPr/>
        </p:nvGraphicFramePr>
        <p:xfrm>
          <a:off x="192024" y="368890"/>
          <a:ext cx="9902952" cy="573015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6"/>
          <p:cNvSpPr txBox="1">
            <a:spLocks noGrp="1"/>
          </p:cNvSpPr>
          <p:nvPr>
            <p:ph type="title"/>
          </p:nvPr>
        </p:nvSpPr>
        <p:spPr>
          <a:xfrm>
            <a:off x="421828" y="73890"/>
            <a:ext cx="9450414" cy="12001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Arial"/>
              <a:buNone/>
            </a:pPr>
            <a:r>
              <a:rPr lang="en-US" b="1" dirty="0"/>
              <a:t>Treasury Report</a:t>
            </a:r>
            <a:endParaRPr b="1" dirty="0"/>
          </a:p>
          <a:p>
            <a:pPr marL="0" lvl="0" indent="0" algn="ctr" rtl="0">
              <a:spcBef>
                <a:spcPts val="0"/>
              </a:spcBef>
              <a:spcAft>
                <a:spcPts val="0"/>
              </a:spcAft>
              <a:buClr>
                <a:schemeClr val="accent1"/>
              </a:buClr>
              <a:buSzPts val="1800"/>
              <a:buFont typeface="Arial"/>
              <a:buNone/>
            </a:pPr>
            <a:r>
              <a:rPr lang="en-US" sz="1800" dirty="0"/>
              <a:t> </a:t>
            </a:r>
            <a:endParaRPr dirty="0"/>
          </a:p>
        </p:txBody>
      </p:sp>
      <p:graphicFrame>
        <p:nvGraphicFramePr>
          <p:cNvPr id="161" name="Google Shape;161;p16"/>
          <p:cNvGraphicFramePr/>
          <p:nvPr/>
        </p:nvGraphicFramePr>
        <p:xfrm>
          <a:off x="819419" y="1125276"/>
          <a:ext cx="8655232" cy="2399082"/>
        </p:xfrm>
        <a:graphic>
          <a:graphicData uri="http://schemas.openxmlformats.org/drawingml/2006/table">
            <a:tbl>
              <a:tblPr>
                <a:noFill/>
              </a:tblPr>
              <a:tblGrid>
                <a:gridCol w="4327616">
                  <a:extLst>
                    <a:ext uri="{9D8B030D-6E8A-4147-A177-3AD203B41FA5}">
                      <a16:colId xmlns:a16="http://schemas.microsoft.com/office/drawing/2014/main" val="20000"/>
                    </a:ext>
                  </a:extLst>
                </a:gridCol>
                <a:gridCol w="4327616">
                  <a:extLst>
                    <a:ext uri="{9D8B030D-6E8A-4147-A177-3AD203B41FA5}">
                      <a16:colId xmlns:a16="http://schemas.microsoft.com/office/drawing/2014/main" val="20001"/>
                    </a:ext>
                  </a:extLst>
                </a:gridCol>
              </a:tblGrid>
              <a:tr h="312075">
                <a:tc gridSpan="2">
                  <a:txBody>
                    <a:bodyPr/>
                    <a:lstStyle/>
                    <a:p>
                      <a:pPr marL="0" marR="0" lvl="0" indent="0" algn="ctr" rtl="0">
                        <a:lnSpc>
                          <a:spcPct val="115000"/>
                        </a:lnSpc>
                        <a:spcBef>
                          <a:spcPts val="0"/>
                        </a:spcBef>
                        <a:spcAft>
                          <a:spcPts val="0"/>
                        </a:spcAft>
                        <a:buClr>
                          <a:schemeClr val="dk1"/>
                        </a:buClr>
                        <a:buSzPts val="1800"/>
                        <a:buFont typeface="Arial"/>
                        <a:buNone/>
                      </a:pPr>
                      <a:r>
                        <a:rPr lang="en-US" sz="1800" b="1" dirty="0"/>
                        <a:t>August</a:t>
                      </a:r>
                      <a:endParaRPr sz="1800" b="1" dirty="0"/>
                    </a:p>
                  </a:txBody>
                  <a:tcPr marL="28575" marR="28575" marT="19050" marB="1905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pPr marL="0" marR="0" lvl="0" indent="0" algn="ctr" rtl="0">
                        <a:lnSpc>
                          <a:spcPct val="115000"/>
                        </a:lnSpc>
                        <a:spcBef>
                          <a:spcPts val="0"/>
                        </a:spcBef>
                        <a:spcAft>
                          <a:spcPts val="0"/>
                        </a:spcAft>
                        <a:buClr>
                          <a:schemeClr val="dk1"/>
                        </a:buClr>
                        <a:buSzPts val="1800"/>
                        <a:buFont typeface="Arial"/>
                        <a:buNone/>
                      </a:pPr>
                      <a:endParaRPr sz="1800" b="1" dirty="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46125">
                <a:tc>
                  <a:txBody>
                    <a:bodyPr/>
                    <a:lstStyle/>
                    <a:p>
                      <a:pPr marL="0" marR="0" lvl="0" indent="0" algn="ctr" rtl="0">
                        <a:lnSpc>
                          <a:spcPct val="115000"/>
                        </a:lnSpc>
                        <a:spcBef>
                          <a:spcPts val="0"/>
                        </a:spcBef>
                        <a:spcAft>
                          <a:spcPts val="0"/>
                        </a:spcAft>
                        <a:buClr>
                          <a:schemeClr val="dk1"/>
                        </a:buClr>
                        <a:buSzPts val="1800"/>
                        <a:buFont typeface="Arial"/>
                        <a:buNone/>
                      </a:pPr>
                      <a:r>
                        <a:rPr lang="en-US" sz="1800" b="1" dirty="0"/>
                        <a:t>Income</a:t>
                      </a:r>
                      <a:endParaRPr sz="1800" b="1" dirty="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$14,493.68</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46125">
                <a:tc>
                  <a:txBody>
                    <a:bodyPr/>
                    <a:lstStyle/>
                    <a:p>
                      <a:pPr marL="0" marR="0" lvl="0" indent="0" algn="ctr" rtl="0">
                        <a:lnSpc>
                          <a:spcPct val="115000"/>
                        </a:lnSpc>
                        <a:spcBef>
                          <a:spcPts val="0"/>
                        </a:spcBef>
                        <a:spcAft>
                          <a:spcPts val="0"/>
                        </a:spcAft>
                        <a:buClr>
                          <a:schemeClr val="dk1"/>
                        </a:buClr>
                        <a:buSzPts val="1800"/>
                        <a:buFont typeface="Arial"/>
                        <a:buNone/>
                      </a:pPr>
                      <a:r>
                        <a:rPr lang="en-US" sz="1800" b="1" dirty="0"/>
                        <a:t>Expenses </a:t>
                      </a:r>
                      <a:endParaRPr sz="1800" b="1" dirty="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$6,534.18</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12075">
                <a:tc>
                  <a:txBody>
                    <a:bodyPr/>
                    <a:lstStyle/>
                    <a:p>
                      <a:pPr marL="0" marR="0" lvl="0" indent="0" algn="ctr" rtl="0">
                        <a:lnSpc>
                          <a:spcPct val="115000"/>
                        </a:lnSpc>
                        <a:spcBef>
                          <a:spcPts val="0"/>
                        </a:spcBef>
                        <a:spcAft>
                          <a:spcPts val="0"/>
                        </a:spcAft>
                        <a:buClr>
                          <a:schemeClr val="dk1"/>
                        </a:buClr>
                        <a:buSzPts val="1800"/>
                        <a:buFont typeface="Arial"/>
                        <a:buNone/>
                      </a:pPr>
                      <a:r>
                        <a:rPr lang="en-US" sz="1800" b="1" dirty="0"/>
                        <a:t>Highest</a:t>
                      </a:r>
                      <a:r>
                        <a:rPr lang="en-US" sz="1800" b="1" baseline="0" dirty="0"/>
                        <a:t> Income </a:t>
                      </a: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Member</a:t>
                      </a:r>
                      <a:r>
                        <a:rPr lang="en-US" sz="1800" baseline="0" dirty="0">
                          <a:latin typeface="Helvetica Neue"/>
                          <a:ea typeface="Helvetica Neue"/>
                          <a:cs typeface="Helvetica Neue"/>
                          <a:sym typeface="Helvetica Neue"/>
                        </a:rPr>
                        <a:t> Dues </a:t>
                      </a:r>
                      <a:endParaRPr sz="1800" dirty="0">
                        <a:latin typeface="Helvetica Neue"/>
                        <a:ea typeface="Helvetica Neue"/>
                        <a:cs typeface="Helvetica Neue"/>
                        <a:sym typeface="Helvetica Neue"/>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12075">
                <a:tc>
                  <a:txBody>
                    <a:bodyPr/>
                    <a:lstStyle/>
                    <a:p>
                      <a:pPr marL="0" marR="0" lvl="0" indent="0" algn="ctr" rtl="0">
                        <a:lnSpc>
                          <a:spcPct val="115000"/>
                        </a:lnSpc>
                        <a:spcBef>
                          <a:spcPts val="0"/>
                        </a:spcBef>
                        <a:spcAft>
                          <a:spcPts val="0"/>
                        </a:spcAft>
                        <a:buClr>
                          <a:schemeClr val="dk1"/>
                        </a:buClr>
                        <a:buSzPts val="1800"/>
                        <a:buFont typeface="Arial"/>
                        <a:buNone/>
                      </a:pPr>
                      <a:r>
                        <a:rPr lang="en-US" sz="1800" b="1" baseline="0" dirty="0"/>
                        <a:t>Highest Expense</a:t>
                      </a:r>
                    </a:p>
                  </a:txBody>
                  <a:tcPr marL="28575" marR="28575" marT="19050" marB="1905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Continuing Education Expenses</a:t>
                      </a:r>
                      <a:endParaRPr sz="1800" dirty="0">
                        <a:latin typeface="Helvetica Neue"/>
                        <a:ea typeface="Helvetica Neue"/>
                        <a:cs typeface="Helvetica Neue"/>
                        <a:sym typeface="Helvetica Neue"/>
                      </a:endParaRPr>
                    </a:p>
                  </a:txBody>
                  <a:tcPr marL="28575" marR="28575" marT="19050" marB="1905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2738388758"/>
                  </a:ext>
                </a:extLst>
              </a:tr>
              <a:tr h="312075">
                <a:tc>
                  <a:txBody>
                    <a:bodyPr/>
                    <a:lstStyle/>
                    <a:p>
                      <a:pPr marL="0" marR="0" lvl="0" indent="0" algn="ctr" rtl="0">
                        <a:lnSpc>
                          <a:spcPct val="115000"/>
                        </a:lnSpc>
                        <a:spcBef>
                          <a:spcPts val="0"/>
                        </a:spcBef>
                        <a:spcAft>
                          <a:spcPts val="0"/>
                        </a:spcAft>
                        <a:buClr>
                          <a:schemeClr val="dk1"/>
                        </a:buClr>
                        <a:buSzPts val="1800"/>
                        <a:buFont typeface="Arial"/>
                        <a:buNone/>
                      </a:pPr>
                      <a:r>
                        <a:rPr lang="en-US" sz="1800" b="1" baseline="0" dirty="0"/>
                        <a:t>Net Income </a:t>
                      </a:r>
                    </a:p>
                  </a:txBody>
                  <a:tcPr marL="28575" marR="28575" marT="19050" marB="1905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Helvetica Neue"/>
                        <a:buNone/>
                      </a:pPr>
                      <a:r>
                        <a:rPr lang="en-US" sz="1800" dirty="0">
                          <a:latin typeface="Helvetica Neue"/>
                          <a:ea typeface="Helvetica Neue"/>
                          <a:cs typeface="Helvetica Neue"/>
                          <a:sym typeface="Helvetica Neue"/>
                        </a:rPr>
                        <a:t>$32,424.28</a:t>
                      </a:r>
                      <a:endParaRPr sz="1800" dirty="0">
                        <a:latin typeface="Helvetica Neue"/>
                        <a:ea typeface="Helvetica Neue"/>
                        <a:cs typeface="Helvetica Neue"/>
                        <a:sym typeface="Helvetica Neue"/>
                      </a:endParaRPr>
                    </a:p>
                  </a:txBody>
                  <a:tcPr marL="28575" marR="28575" marT="19050" marB="1905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469885191"/>
                  </a:ext>
                </a:extLst>
              </a:tr>
            </a:tbl>
          </a:graphicData>
        </a:graphic>
      </p:graphicFrame>
    </p:spTree>
    <p:extLst>
      <p:ext uri="{BB962C8B-B14F-4D97-AF65-F5344CB8AC3E}">
        <p14:creationId xmlns:p14="http://schemas.microsoft.com/office/powerpoint/2010/main" val="3654118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Year in Review</a:t>
            </a:r>
            <a:br>
              <a:rPr lang="en-US" b="1" dirty="0">
                <a:solidFill>
                  <a:srgbClr val="002060"/>
                </a:solidFill>
              </a:rPr>
            </a:br>
            <a:r>
              <a:rPr lang="en-US" b="1" dirty="0">
                <a:solidFill>
                  <a:srgbClr val="002060"/>
                </a:solidFill>
              </a:rPr>
              <a:t>2021-2022</a:t>
            </a:r>
          </a:p>
        </p:txBody>
      </p:sp>
      <p:sp>
        <p:nvSpPr>
          <p:cNvPr id="3" name="Content Placeholder 2"/>
          <p:cNvSpPr>
            <a:spLocks noGrp="1"/>
          </p:cNvSpPr>
          <p:nvPr>
            <p:ph idx="1"/>
          </p:nvPr>
        </p:nvSpPr>
        <p:spPr>
          <a:xfrm>
            <a:off x="677334" y="1930400"/>
            <a:ext cx="8596668" cy="4662904"/>
          </a:xfrm>
        </p:spPr>
        <p:txBody>
          <a:bodyPr>
            <a:noAutofit/>
          </a:bodyPr>
          <a:lstStyle/>
          <a:p>
            <a:pPr lvl="0"/>
            <a:r>
              <a:rPr lang="en-US" sz="3200" dirty="0"/>
              <a:t>Strong leadership and member involvement</a:t>
            </a:r>
          </a:p>
          <a:p>
            <a:r>
              <a:rPr lang="en-US" sz="3200" dirty="0"/>
              <a:t>Membership growth</a:t>
            </a:r>
          </a:p>
          <a:p>
            <a:r>
              <a:rPr lang="en-US" sz="3200" dirty="0"/>
              <a:t>Legislative Successes</a:t>
            </a:r>
          </a:p>
          <a:p>
            <a:pPr lvl="1"/>
            <a:r>
              <a:rPr lang="en-US" sz="3000" dirty="0"/>
              <a:t>Telehealth reimbursement</a:t>
            </a:r>
          </a:p>
          <a:p>
            <a:pPr lvl="1"/>
            <a:r>
              <a:rPr lang="en-US" sz="3000" dirty="0"/>
              <a:t>OT licensure compact</a:t>
            </a:r>
          </a:p>
          <a:p>
            <a:pPr lvl="1"/>
            <a:endParaRPr lang="en-US" sz="3000" dirty="0"/>
          </a:p>
        </p:txBody>
      </p:sp>
      <p:pic>
        <p:nvPicPr>
          <p:cNvPr id="4" name="Picture 3">
            <a:extLst>
              <a:ext uri="{FF2B5EF4-FFF2-40B4-BE49-F238E27FC236}">
                <a16:creationId xmlns:a16="http://schemas.microsoft.com/office/drawing/2014/main" id="{CA7C213C-14E9-6940-BB53-0EFF605E3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pic>
        <p:nvPicPr>
          <p:cNvPr id="6" name="Picture 5">
            <a:extLst>
              <a:ext uri="{FF2B5EF4-FFF2-40B4-BE49-F238E27FC236}">
                <a16:creationId xmlns:a16="http://schemas.microsoft.com/office/drawing/2014/main" id="{74806163-4C75-E37D-73A3-74B5A3BB0FD1}"/>
              </a:ext>
            </a:extLst>
          </p:cNvPr>
          <p:cNvPicPr>
            <a:picLocks noChangeAspect="1"/>
          </p:cNvPicPr>
          <p:nvPr/>
        </p:nvPicPr>
        <p:blipFill>
          <a:blip r:embed="rId4"/>
          <a:stretch>
            <a:fillRect/>
          </a:stretch>
        </p:blipFill>
        <p:spPr>
          <a:xfrm>
            <a:off x="7435505" y="4690173"/>
            <a:ext cx="1949449" cy="1942036"/>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18208FF5-FED4-FC63-4FDE-73F09979C77C}"/>
              </a:ext>
            </a:extLst>
          </p:cNvPr>
          <p:cNvPicPr>
            <a:picLocks noChangeAspect="1"/>
          </p:cNvPicPr>
          <p:nvPr/>
        </p:nvPicPr>
        <p:blipFill>
          <a:blip r:embed="rId5"/>
          <a:stretch>
            <a:fillRect/>
          </a:stretch>
        </p:blipFill>
        <p:spPr>
          <a:xfrm>
            <a:off x="6105051" y="2612740"/>
            <a:ext cx="1949449" cy="1960717"/>
          </a:xfrm>
          <a:prstGeom prst="rect">
            <a:avLst/>
          </a:prstGeom>
        </p:spPr>
      </p:pic>
    </p:spTree>
    <p:extLst>
      <p:ext uri="{BB962C8B-B14F-4D97-AF65-F5344CB8AC3E}">
        <p14:creationId xmlns:p14="http://schemas.microsoft.com/office/powerpoint/2010/main" val="624182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Year in Review</a:t>
            </a:r>
            <a:br>
              <a:rPr lang="en-US" b="1" dirty="0">
                <a:solidFill>
                  <a:srgbClr val="002060"/>
                </a:solidFill>
              </a:rPr>
            </a:br>
            <a:r>
              <a:rPr lang="en-US" b="1" dirty="0">
                <a:solidFill>
                  <a:srgbClr val="002060"/>
                </a:solidFill>
              </a:rPr>
              <a:t>2021-2022 (continued)</a:t>
            </a:r>
          </a:p>
        </p:txBody>
      </p:sp>
      <p:sp>
        <p:nvSpPr>
          <p:cNvPr id="3" name="Content Placeholder 2"/>
          <p:cNvSpPr>
            <a:spLocks noGrp="1"/>
          </p:cNvSpPr>
          <p:nvPr>
            <p:ph idx="1"/>
          </p:nvPr>
        </p:nvSpPr>
        <p:spPr>
          <a:xfrm>
            <a:off x="677334" y="2872120"/>
            <a:ext cx="3508904" cy="4110962"/>
          </a:xfrm>
        </p:spPr>
        <p:txBody>
          <a:bodyPr>
            <a:noAutofit/>
          </a:bodyPr>
          <a:lstStyle/>
          <a:p>
            <a:pPr lvl="0"/>
            <a:r>
              <a:rPr lang="en-US" sz="3600" dirty="0"/>
              <a:t>Approved Provider Program</a:t>
            </a:r>
          </a:p>
        </p:txBody>
      </p:sp>
      <p:pic>
        <p:nvPicPr>
          <p:cNvPr id="4" name="Picture 3">
            <a:extLst>
              <a:ext uri="{FF2B5EF4-FFF2-40B4-BE49-F238E27FC236}">
                <a16:creationId xmlns:a16="http://schemas.microsoft.com/office/drawing/2014/main" id="{A25DB267-C18D-DB4C-94F3-2CC421819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pic>
        <p:nvPicPr>
          <p:cNvPr id="8" name="Picture 7" descr="A picture containing text, sign, outdoor, pointing&#10;&#10;Description automatically generated">
            <a:extLst>
              <a:ext uri="{FF2B5EF4-FFF2-40B4-BE49-F238E27FC236}">
                <a16:creationId xmlns:a16="http://schemas.microsoft.com/office/drawing/2014/main" id="{7ED4ABFC-81DE-1D49-AECD-8DDE16586E5D}"/>
              </a:ext>
            </a:extLst>
          </p:cNvPr>
          <p:cNvPicPr>
            <a:picLocks noChangeAspect="1"/>
          </p:cNvPicPr>
          <p:nvPr/>
        </p:nvPicPr>
        <p:blipFill>
          <a:blip r:embed="rId4"/>
          <a:stretch>
            <a:fillRect/>
          </a:stretch>
        </p:blipFill>
        <p:spPr>
          <a:xfrm>
            <a:off x="3769519" y="1948159"/>
            <a:ext cx="4652962" cy="4652962"/>
          </a:xfrm>
          <a:prstGeom prst="rect">
            <a:avLst/>
          </a:prstGeom>
        </p:spPr>
      </p:pic>
    </p:spTree>
    <p:extLst>
      <p:ext uri="{BB962C8B-B14F-4D97-AF65-F5344CB8AC3E}">
        <p14:creationId xmlns:p14="http://schemas.microsoft.com/office/powerpoint/2010/main" val="1344853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8D98-E80E-D24B-A945-9530A2E75EE9}"/>
              </a:ext>
            </a:extLst>
          </p:cNvPr>
          <p:cNvSpPr>
            <a:spLocks noGrp="1"/>
          </p:cNvSpPr>
          <p:nvPr>
            <p:ph type="title"/>
          </p:nvPr>
        </p:nvSpPr>
        <p:spPr/>
        <p:txBody>
          <a:bodyPr/>
          <a:lstStyle/>
          <a:p>
            <a:r>
              <a:rPr lang="en-US" b="1" dirty="0">
                <a:solidFill>
                  <a:srgbClr val="002060"/>
                </a:solidFill>
              </a:rPr>
              <a:t>Year in Review</a:t>
            </a:r>
            <a:br>
              <a:rPr lang="en-US" b="1" dirty="0">
                <a:solidFill>
                  <a:srgbClr val="002060"/>
                </a:solidFill>
              </a:rPr>
            </a:br>
            <a:r>
              <a:rPr lang="en-US" b="1" dirty="0">
                <a:solidFill>
                  <a:srgbClr val="002060"/>
                </a:solidFill>
              </a:rPr>
              <a:t>2021-2022 (continued)</a:t>
            </a:r>
            <a:endParaRPr lang="en-US" b="1" dirty="0"/>
          </a:p>
        </p:txBody>
      </p:sp>
      <p:sp>
        <p:nvSpPr>
          <p:cNvPr id="3" name="Content Placeholder 2">
            <a:extLst>
              <a:ext uri="{FF2B5EF4-FFF2-40B4-BE49-F238E27FC236}">
                <a16:creationId xmlns:a16="http://schemas.microsoft.com/office/drawing/2014/main" id="{14D057DF-DF86-5240-A22B-22FC7C28A36D}"/>
              </a:ext>
            </a:extLst>
          </p:cNvPr>
          <p:cNvSpPr>
            <a:spLocks noGrp="1"/>
          </p:cNvSpPr>
          <p:nvPr>
            <p:ph idx="1"/>
          </p:nvPr>
        </p:nvSpPr>
        <p:spPr>
          <a:xfrm>
            <a:off x="677334" y="1903443"/>
            <a:ext cx="8596668" cy="3880773"/>
          </a:xfrm>
        </p:spPr>
        <p:txBody>
          <a:bodyPr>
            <a:normAutofit/>
          </a:bodyPr>
          <a:lstStyle/>
          <a:p>
            <a:r>
              <a:rPr lang="en-US" sz="3200" dirty="0"/>
              <a:t>Virtual Job Board</a:t>
            </a:r>
          </a:p>
          <a:p>
            <a:pPr marL="0" indent="0">
              <a:buNone/>
            </a:pPr>
            <a:endParaRPr lang="en-US" sz="3200" dirty="0"/>
          </a:p>
          <a:p>
            <a:endParaRPr lang="en-US" sz="3200" dirty="0"/>
          </a:p>
        </p:txBody>
      </p:sp>
      <p:pic>
        <p:nvPicPr>
          <p:cNvPr id="5" name="Picture 4" descr="A picture containing text, person, orange&#10;&#10;Description automatically generated">
            <a:extLst>
              <a:ext uri="{FF2B5EF4-FFF2-40B4-BE49-F238E27FC236}">
                <a16:creationId xmlns:a16="http://schemas.microsoft.com/office/drawing/2014/main" id="{3F5845EB-8950-DFF8-5BD1-E473FF758CF0}"/>
              </a:ext>
            </a:extLst>
          </p:cNvPr>
          <p:cNvPicPr>
            <a:picLocks noChangeAspect="1"/>
          </p:cNvPicPr>
          <p:nvPr/>
        </p:nvPicPr>
        <p:blipFill>
          <a:blip r:embed="rId3"/>
          <a:stretch>
            <a:fillRect/>
          </a:stretch>
        </p:blipFill>
        <p:spPr>
          <a:xfrm>
            <a:off x="4835352" y="1930400"/>
            <a:ext cx="4438650" cy="4396134"/>
          </a:xfrm>
          <a:prstGeom prst="rect">
            <a:avLst/>
          </a:prstGeom>
        </p:spPr>
      </p:pic>
    </p:spTree>
    <p:extLst>
      <p:ext uri="{BB962C8B-B14F-4D97-AF65-F5344CB8AC3E}">
        <p14:creationId xmlns:p14="http://schemas.microsoft.com/office/powerpoint/2010/main" val="4107017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nSpc>
                <a:spcPts val="4000"/>
              </a:lnSpc>
            </a:pPr>
            <a:r>
              <a:rPr lang="en-US" sz="3601" b="1" spc="-51" dirty="0">
                <a:latin typeface="Arial" charset="0"/>
                <a:ea typeface="Arial" charset="0"/>
                <a:cs typeface="Arial" charset="0"/>
              </a:rPr>
              <a:t>TNOTA Vision &amp; Mission</a:t>
            </a:r>
          </a:p>
        </p:txBody>
      </p:sp>
      <p:sp>
        <p:nvSpPr>
          <p:cNvPr id="5" name="Content Placeholder 2"/>
          <p:cNvSpPr>
            <a:spLocks noGrp="1"/>
          </p:cNvSpPr>
          <p:nvPr>
            <p:ph idx="1"/>
          </p:nvPr>
        </p:nvSpPr>
        <p:spPr>
          <a:xfrm>
            <a:off x="677334" y="1188720"/>
            <a:ext cx="9165166" cy="4852643"/>
          </a:xfrm>
        </p:spPr>
        <p:txBody>
          <a:bodyPr>
            <a:normAutofit lnSpcReduction="10000"/>
          </a:bodyPr>
          <a:lstStyle/>
          <a:p>
            <a:pPr marL="0" indent="0">
              <a:buNone/>
            </a:pPr>
            <a:endParaRPr lang="en-US" sz="2400" b="1" dirty="0"/>
          </a:p>
          <a:p>
            <a:pPr marL="0" indent="0">
              <a:buNone/>
            </a:pPr>
            <a:r>
              <a:rPr lang="en-US" sz="2400" b="1" dirty="0"/>
              <a:t>Vision:</a:t>
            </a:r>
            <a:endParaRPr lang="en-US" sz="2400" dirty="0"/>
          </a:p>
          <a:p>
            <a:pPr marL="0" indent="0">
              <a:buNone/>
            </a:pPr>
            <a:r>
              <a:rPr lang="en-US" sz="2400" dirty="0"/>
              <a:t>TNOTA is the primary resource, authority, and public voice for the profession of Occupational Therapy in the state of Tennessee.</a:t>
            </a:r>
          </a:p>
          <a:p>
            <a:pPr marL="0" indent="0">
              <a:buNone/>
            </a:pPr>
            <a:endParaRPr lang="en-US" sz="2400" dirty="0"/>
          </a:p>
          <a:p>
            <a:pPr marL="0" indent="0">
              <a:buNone/>
            </a:pPr>
            <a:r>
              <a:rPr lang="en-US" sz="3600" b="1" dirty="0"/>
              <a:t>Mission:</a:t>
            </a:r>
            <a:endParaRPr lang="en-US" sz="3600" dirty="0"/>
          </a:p>
          <a:p>
            <a:pPr marL="0" indent="0">
              <a:buNone/>
            </a:pPr>
            <a:r>
              <a:rPr lang="en-US" sz="2400" dirty="0"/>
              <a:t>TNOTA strives to advance Occupational Therapy in Tennessee through education, advocacy, communication, and legislative involvement to support the provision of high quality occupational therapy services and promote the benefits of our profession to consumers, stakeholders, and legislators in Tennessee.</a:t>
            </a:r>
          </a:p>
          <a:p>
            <a:pPr marL="0" indent="0" defTabSz="914400">
              <a:spcBef>
                <a:spcPts val="0"/>
              </a:spcBef>
              <a:buClrTx/>
              <a:buSzTx/>
              <a:buNone/>
            </a:pPr>
            <a:endParaRPr lang="en-US" sz="2400" dirty="0">
              <a:latin typeface="Arial" charset="0"/>
              <a:ea typeface="Arial" charset="0"/>
              <a:cs typeface="Arial"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1505795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8D98-E80E-D24B-A945-9530A2E75EE9}"/>
              </a:ext>
            </a:extLst>
          </p:cNvPr>
          <p:cNvSpPr>
            <a:spLocks noGrp="1"/>
          </p:cNvSpPr>
          <p:nvPr>
            <p:ph type="title"/>
          </p:nvPr>
        </p:nvSpPr>
        <p:spPr/>
        <p:txBody>
          <a:bodyPr/>
          <a:lstStyle/>
          <a:p>
            <a:r>
              <a:rPr lang="en-US" b="1" dirty="0">
                <a:solidFill>
                  <a:srgbClr val="002060"/>
                </a:solidFill>
              </a:rPr>
              <a:t>Year in Review</a:t>
            </a:r>
            <a:br>
              <a:rPr lang="en-US" b="1" dirty="0">
                <a:solidFill>
                  <a:srgbClr val="002060"/>
                </a:solidFill>
              </a:rPr>
            </a:br>
            <a:r>
              <a:rPr lang="en-US" b="1" dirty="0">
                <a:solidFill>
                  <a:srgbClr val="002060"/>
                </a:solidFill>
              </a:rPr>
              <a:t>2021-2022 (continued)</a:t>
            </a:r>
            <a:endParaRPr lang="en-US" b="1" dirty="0"/>
          </a:p>
        </p:txBody>
      </p:sp>
      <p:sp>
        <p:nvSpPr>
          <p:cNvPr id="3" name="Content Placeholder 2">
            <a:extLst>
              <a:ext uri="{FF2B5EF4-FFF2-40B4-BE49-F238E27FC236}">
                <a16:creationId xmlns:a16="http://schemas.microsoft.com/office/drawing/2014/main" id="{14D057DF-DF86-5240-A22B-22FC7C28A36D}"/>
              </a:ext>
            </a:extLst>
          </p:cNvPr>
          <p:cNvSpPr>
            <a:spLocks noGrp="1"/>
          </p:cNvSpPr>
          <p:nvPr>
            <p:ph idx="1"/>
          </p:nvPr>
        </p:nvSpPr>
        <p:spPr>
          <a:xfrm>
            <a:off x="677334" y="1903443"/>
            <a:ext cx="8596668" cy="3880773"/>
          </a:xfrm>
        </p:spPr>
        <p:txBody>
          <a:bodyPr>
            <a:normAutofit/>
          </a:bodyPr>
          <a:lstStyle/>
          <a:p>
            <a:r>
              <a:rPr lang="en-US" sz="2800" dirty="0"/>
              <a:t>PAMs, QPR, E &amp; J</a:t>
            </a:r>
          </a:p>
          <a:p>
            <a:pPr marL="0" indent="0">
              <a:buNone/>
            </a:pPr>
            <a:endParaRPr lang="en-US" sz="2800" dirty="0"/>
          </a:p>
          <a:p>
            <a:endParaRPr lang="en-US" sz="2800" dirty="0"/>
          </a:p>
        </p:txBody>
      </p:sp>
      <p:pic>
        <p:nvPicPr>
          <p:cNvPr id="8" name="Picture 7" descr="A picture containing diagram&#10;&#10;Description automatically generated">
            <a:extLst>
              <a:ext uri="{FF2B5EF4-FFF2-40B4-BE49-F238E27FC236}">
                <a16:creationId xmlns:a16="http://schemas.microsoft.com/office/drawing/2014/main" id="{CF61F999-5ED1-046B-CDBA-73FC97B82CB1}"/>
              </a:ext>
            </a:extLst>
          </p:cNvPr>
          <p:cNvPicPr>
            <a:picLocks noChangeAspect="1"/>
          </p:cNvPicPr>
          <p:nvPr/>
        </p:nvPicPr>
        <p:blipFill>
          <a:blip r:embed="rId3"/>
          <a:stretch>
            <a:fillRect/>
          </a:stretch>
        </p:blipFill>
        <p:spPr>
          <a:xfrm>
            <a:off x="4071350" y="2914880"/>
            <a:ext cx="3848100" cy="3833356"/>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62ABF7CC-094F-0AE7-2186-E6415ECAEC2F}"/>
              </a:ext>
            </a:extLst>
          </p:cNvPr>
          <p:cNvPicPr>
            <a:picLocks noChangeAspect="1"/>
          </p:cNvPicPr>
          <p:nvPr/>
        </p:nvPicPr>
        <p:blipFill>
          <a:blip r:embed="rId4"/>
          <a:stretch>
            <a:fillRect/>
          </a:stretch>
        </p:blipFill>
        <p:spPr>
          <a:xfrm>
            <a:off x="7381032" y="939423"/>
            <a:ext cx="3193388" cy="3175000"/>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9757BEA5-F8F8-AE2F-A3F0-61B6A3434594}"/>
              </a:ext>
            </a:extLst>
          </p:cNvPr>
          <p:cNvPicPr>
            <a:picLocks noChangeAspect="1"/>
          </p:cNvPicPr>
          <p:nvPr/>
        </p:nvPicPr>
        <p:blipFill>
          <a:blip r:embed="rId5"/>
          <a:stretch>
            <a:fillRect/>
          </a:stretch>
        </p:blipFill>
        <p:spPr>
          <a:xfrm>
            <a:off x="662975" y="2662464"/>
            <a:ext cx="3609577" cy="3588793"/>
          </a:xfrm>
          <a:prstGeom prst="rect">
            <a:avLst/>
          </a:prstGeom>
        </p:spPr>
      </p:pic>
    </p:spTree>
    <p:extLst>
      <p:ext uri="{BB962C8B-B14F-4D97-AF65-F5344CB8AC3E}">
        <p14:creationId xmlns:p14="http://schemas.microsoft.com/office/powerpoint/2010/main" val="539310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8D98-E80E-D24B-A945-9530A2E75EE9}"/>
              </a:ext>
            </a:extLst>
          </p:cNvPr>
          <p:cNvSpPr>
            <a:spLocks noGrp="1"/>
          </p:cNvSpPr>
          <p:nvPr>
            <p:ph type="title"/>
          </p:nvPr>
        </p:nvSpPr>
        <p:spPr/>
        <p:txBody>
          <a:bodyPr/>
          <a:lstStyle/>
          <a:p>
            <a:r>
              <a:rPr lang="en-US" b="1" dirty="0">
                <a:solidFill>
                  <a:srgbClr val="002060"/>
                </a:solidFill>
              </a:rPr>
              <a:t>Year in Review</a:t>
            </a:r>
            <a:br>
              <a:rPr lang="en-US" b="1" dirty="0">
                <a:solidFill>
                  <a:srgbClr val="002060"/>
                </a:solidFill>
              </a:rPr>
            </a:br>
            <a:r>
              <a:rPr lang="en-US" b="1" dirty="0">
                <a:solidFill>
                  <a:srgbClr val="002060"/>
                </a:solidFill>
              </a:rPr>
              <a:t>2021-2022 (continued)</a:t>
            </a:r>
            <a:endParaRPr lang="en-US" b="1" dirty="0"/>
          </a:p>
        </p:txBody>
      </p:sp>
      <p:sp>
        <p:nvSpPr>
          <p:cNvPr id="3" name="Content Placeholder 2">
            <a:extLst>
              <a:ext uri="{FF2B5EF4-FFF2-40B4-BE49-F238E27FC236}">
                <a16:creationId xmlns:a16="http://schemas.microsoft.com/office/drawing/2014/main" id="{14D057DF-DF86-5240-A22B-22FC7C28A36D}"/>
              </a:ext>
            </a:extLst>
          </p:cNvPr>
          <p:cNvSpPr>
            <a:spLocks noGrp="1"/>
          </p:cNvSpPr>
          <p:nvPr>
            <p:ph idx="1"/>
          </p:nvPr>
        </p:nvSpPr>
        <p:spPr>
          <a:xfrm>
            <a:off x="677334" y="1789114"/>
            <a:ext cx="8596668" cy="3880773"/>
          </a:xfrm>
        </p:spPr>
        <p:txBody>
          <a:bodyPr>
            <a:normAutofit/>
          </a:bodyPr>
          <a:lstStyle/>
          <a:p>
            <a:r>
              <a:rPr lang="en-US" sz="2800" dirty="0"/>
              <a:t>Continued Aspire OT Partnership for hosting online CE courses</a:t>
            </a:r>
          </a:p>
          <a:p>
            <a:pPr marL="0" indent="0">
              <a:buNone/>
            </a:pPr>
            <a:endParaRPr lang="en-US" sz="2800" dirty="0"/>
          </a:p>
          <a:p>
            <a:endParaRPr lang="en-US" sz="2800" dirty="0"/>
          </a:p>
        </p:txBody>
      </p:sp>
      <p:pic>
        <p:nvPicPr>
          <p:cNvPr id="6" name="Picture 5" descr="A picture containing graphical user interface&#10;&#10;Description automatically generated">
            <a:extLst>
              <a:ext uri="{FF2B5EF4-FFF2-40B4-BE49-F238E27FC236}">
                <a16:creationId xmlns:a16="http://schemas.microsoft.com/office/drawing/2014/main" id="{7C988939-5FA5-E288-16BE-59A1EDCA89D8}"/>
              </a:ext>
            </a:extLst>
          </p:cNvPr>
          <p:cNvPicPr>
            <a:picLocks noChangeAspect="1"/>
          </p:cNvPicPr>
          <p:nvPr/>
        </p:nvPicPr>
        <p:blipFill>
          <a:blip r:embed="rId3"/>
          <a:stretch>
            <a:fillRect/>
          </a:stretch>
        </p:blipFill>
        <p:spPr>
          <a:xfrm>
            <a:off x="3543300" y="2862927"/>
            <a:ext cx="3651250" cy="3644201"/>
          </a:xfrm>
          <a:prstGeom prst="rect">
            <a:avLst/>
          </a:prstGeom>
        </p:spPr>
      </p:pic>
    </p:spTree>
    <p:extLst>
      <p:ext uri="{BB962C8B-B14F-4D97-AF65-F5344CB8AC3E}">
        <p14:creationId xmlns:p14="http://schemas.microsoft.com/office/powerpoint/2010/main" val="3176316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3807A073-D101-57B6-BF55-01C92F8B66FA}"/>
              </a:ext>
            </a:extLst>
          </p:cNvPr>
          <p:cNvPicPr>
            <a:picLocks noChangeAspect="1"/>
          </p:cNvPicPr>
          <p:nvPr/>
        </p:nvPicPr>
        <p:blipFill>
          <a:blip r:embed="rId3"/>
          <a:stretch>
            <a:fillRect/>
          </a:stretch>
        </p:blipFill>
        <p:spPr>
          <a:xfrm>
            <a:off x="290753" y="0"/>
            <a:ext cx="3282950" cy="3308252"/>
          </a:xfrm>
          <a:prstGeom prst="rect">
            <a:avLst/>
          </a:prstGeom>
        </p:spPr>
      </p:pic>
      <p:pic>
        <p:nvPicPr>
          <p:cNvPr id="5" name="Picture 4" descr="Diagram&#10;&#10;Description automatically generated">
            <a:extLst>
              <a:ext uri="{FF2B5EF4-FFF2-40B4-BE49-F238E27FC236}">
                <a16:creationId xmlns:a16="http://schemas.microsoft.com/office/drawing/2014/main" id="{11050E02-6E32-2985-001B-845AAF80E591}"/>
              </a:ext>
            </a:extLst>
          </p:cNvPr>
          <p:cNvPicPr>
            <a:picLocks noChangeAspect="1"/>
          </p:cNvPicPr>
          <p:nvPr/>
        </p:nvPicPr>
        <p:blipFill>
          <a:blip r:embed="rId4"/>
          <a:stretch>
            <a:fillRect/>
          </a:stretch>
        </p:blipFill>
        <p:spPr>
          <a:xfrm>
            <a:off x="6273836" y="3777094"/>
            <a:ext cx="3083864" cy="3071981"/>
          </a:xfrm>
          <a:prstGeom prst="rect">
            <a:avLst/>
          </a:prstGeom>
        </p:spPr>
      </p:pic>
      <p:pic>
        <p:nvPicPr>
          <p:cNvPr id="8" name="Picture 7" descr="Diagram&#10;&#10;Description automatically generated">
            <a:extLst>
              <a:ext uri="{FF2B5EF4-FFF2-40B4-BE49-F238E27FC236}">
                <a16:creationId xmlns:a16="http://schemas.microsoft.com/office/drawing/2014/main" id="{BD36DEA4-6A9E-C962-3532-AB985DCAE842}"/>
              </a:ext>
            </a:extLst>
          </p:cNvPr>
          <p:cNvPicPr>
            <a:picLocks noChangeAspect="1"/>
          </p:cNvPicPr>
          <p:nvPr/>
        </p:nvPicPr>
        <p:blipFill>
          <a:blip r:embed="rId5"/>
          <a:stretch>
            <a:fillRect/>
          </a:stretch>
        </p:blipFill>
        <p:spPr>
          <a:xfrm>
            <a:off x="4148570" y="0"/>
            <a:ext cx="3667198" cy="3667198"/>
          </a:xfrm>
          <a:prstGeom prst="rect">
            <a:avLst/>
          </a:prstGeom>
        </p:spPr>
      </p:pic>
      <p:pic>
        <p:nvPicPr>
          <p:cNvPr id="10" name="Picture 9" descr="Diagram&#10;&#10;Description automatically generated">
            <a:extLst>
              <a:ext uri="{FF2B5EF4-FFF2-40B4-BE49-F238E27FC236}">
                <a16:creationId xmlns:a16="http://schemas.microsoft.com/office/drawing/2014/main" id="{93FB8B52-AF2A-B139-0CF7-D97A5938FDF3}"/>
              </a:ext>
            </a:extLst>
          </p:cNvPr>
          <p:cNvPicPr>
            <a:picLocks noChangeAspect="1"/>
          </p:cNvPicPr>
          <p:nvPr/>
        </p:nvPicPr>
        <p:blipFill>
          <a:blip r:embed="rId6"/>
          <a:stretch>
            <a:fillRect/>
          </a:stretch>
        </p:blipFill>
        <p:spPr>
          <a:xfrm>
            <a:off x="1932228" y="3768171"/>
            <a:ext cx="3083865" cy="3089829"/>
          </a:xfrm>
          <a:prstGeom prst="rect">
            <a:avLst/>
          </a:prstGeom>
        </p:spPr>
      </p:pic>
      <p:pic>
        <p:nvPicPr>
          <p:cNvPr id="16" name="Picture 15" descr="Diagram, text, whiteboard&#10;&#10;Description automatically generated">
            <a:extLst>
              <a:ext uri="{FF2B5EF4-FFF2-40B4-BE49-F238E27FC236}">
                <a16:creationId xmlns:a16="http://schemas.microsoft.com/office/drawing/2014/main" id="{4DA1910F-882D-92AB-96F5-01AA4BC792FC}"/>
              </a:ext>
            </a:extLst>
          </p:cNvPr>
          <p:cNvPicPr>
            <a:picLocks noChangeAspect="1"/>
          </p:cNvPicPr>
          <p:nvPr/>
        </p:nvPicPr>
        <p:blipFill>
          <a:blip r:embed="rId7"/>
          <a:stretch>
            <a:fillRect/>
          </a:stretch>
        </p:blipFill>
        <p:spPr>
          <a:xfrm>
            <a:off x="8390635" y="111603"/>
            <a:ext cx="2917489" cy="3689350"/>
          </a:xfrm>
          <a:prstGeom prst="rect">
            <a:avLst/>
          </a:prstGeom>
        </p:spPr>
      </p:pic>
    </p:spTree>
    <p:extLst>
      <p:ext uri="{BB962C8B-B14F-4D97-AF65-F5344CB8AC3E}">
        <p14:creationId xmlns:p14="http://schemas.microsoft.com/office/powerpoint/2010/main" val="3619972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8D98-E80E-D24B-A945-9530A2E75EE9}"/>
              </a:ext>
            </a:extLst>
          </p:cNvPr>
          <p:cNvSpPr>
            <a:spLocks noGrp="1"/>
          </p:cNvSpPr>
          <p:nvPr>
            <p:ph type="title"/>
          </p:nvPr>
        </p:nvSpPr>
        <p:spPr/>
        <p:txBody>
          <a:bodyPr/>
          <a:lstStyle/>
          <a:p>
            <a:r>
              <a:rPr lang="en-US" b="1" dirty="0">
                <a:solidFill>
                  <a:srgbClr val="002060"/>
                </a:solidFill>
              </a:rPr>
              <a:t>Year in Review</a:t>
            </a:r>
            <a:br>
              <a:rPr lang="en-US" b="1" dirty="0">
                <a:solidFill>
                  <a:srgbClr val="002060"/>
                </a:solidFill>
              </a:rPr>
            </a:br>
            <a:r>
              <a:rPr lang="en-US" b="1" dirty="0">
                <a:solidFill>
                  <a:srgbClr val="002060"/>
                </a:solidFill>
              </a:rPr>
              <a:t>2021-2022 (continued)</a:t>
            </a:r>
            <a:endParaRPr lang="en-US" b="1" dirty="0"/>
          </a:p>
        </p:txBody>
      </p:sp>
      <p:sp>
        <p:nvSpPr>
          <p:cNvPr id="3" name="Content Placeholder 2">
            <a:extLst>
              <a:ext uri="{FF2B5EF4-FFF2-40B4-BE49-F238E27FC236}">
                <a16:creationId xmlns:a16="http://schemas.microsoft.com/office/drawing/2014/main" id="{14D057DF-DF86-5240-A22B-22FC7C28A36D}"/>
              </a:ext>
            </a:extLst>
          </p:cNvPr>
          <p:cNvSpPr>
            <a:spLocks noGrp="1"/>
          </p:cNvSpPr>
          <p:nvPr>
            <p:ph idx="1"/>
          </p:nvPr>
        </p:nvSpPr>
        <p:spPr>
          <a:xfrm>
            <a:off x="677334" y="2160589"/>
            <a:ext cx="4551891" cy="3880773"/>
          </a:xfrm>
        </p:spPr>
        <p:txBody>
          <a:bodyPr>
            <a:normAutofit/>
          </a:bodyPr>
          <a:lstStyle/>
          <a:p>
            <a:r>
              <a:rPr lang="en-US" sz="2800" dirty="0"/>
              <a:t>Communities of Practice </a:t>
            </a:r>
          </a:p>
          <a:p>
            <a:pPr lvl="1"/>
            <a:r>
              <a:rPr lang="en-US" sz="2800" dirty="0"/>
              <a:t>Peds</a:t>
            </a:r>
          </a:p>
          <a:p>
            <a:pPr lvl="1"/>
            <a:r>
              <a:rPr lang="en-US" sz="2800" dirty="0"/>
              <a:t>Mental health</a:t>
            </a:r>
          </a:p>
          <a:p>
            <a:pPr lvl="1"/>
            <a:r>
              <a:rPr lang="en-US" sz="2800" dirty="0"/>
              <a:t>Hand therapy</a:t>
            </a:r>
          </a:p>
          <a:p>
            <a:pPr marL="0" indent="0">
              <a:buNone/>
            </a:pPr>
            <a:endParaRPr lang="en-US" sz="2800" dirty="0"/>
          </a:p>
        </p:txBody>
      </p:sp>
      <p:pic>
        <p:nvPicPr>
          <p:cNvPr id="4" name="Picture 3">
            <a:extLst>
              <a:ext uri="{FF2B5EF4-FFF2-40B4-BE49-F238E27FC236}">
                <a16:creationId xmlns:a16="http://schemas.microsoft.com/office/drawing/2014/main" id="{8BADAAC8-E133-EA46-B70C-33D2086D6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55650"/>
            <a:ext cx="2349500" cy="683298"/>
          </a:xfrm>
          <a:prstGeom prst="rect">
            <a:avLst/>
          </a:prstGeom>
        </p:spPr>
      </p:pic>
      <p:pic>
        <p:nvPicPr>
          <p:cNvPr id="7" name="Picture 6" descr="A picture containing text, cup, coffee, sign&#10;&#10;Description automatically generated">
            <a:extLst>
              <a:ext uri="{FF2B5EF4-FFF2-40B4-BE49-F238E27FC236}">
                <a16:creationId xmlns:a16="http://schemas.microsoft.com/office/drawing/2014/main" id="{3F3E6B89-4597-EA14-5116-705E7B768E3D}"/>
              </a:ext>
            </a:extLst>
          </p:cNvPr>
          <p:cNvPicPr>
            <a:picLocks noChangeAspect="1"/>
          </p:cNvPicPr>
          <p:nvPr/>
        </p:nvPicPr>
        <p:blipFill>
          <a:blip r:embed="rId4"/>
          <a:stretch>
            <a:fillRect/>
          </a:stretch>
        </p:blipFill>
        <p:spPr>
          <a:xfrm>
            <a:off x="5347143" y="1955902"/>
            <a:ext cx="4306647" cy="4290146"/>
          </a:xfrm>
          <a:prstGeom prst="rect">
            <a:avLst/>
          </a:prstGeom>
        </p:spPr>
      </p:pic>
    </p:spTree>
    <p:extLst>
      <p:ext uri="{BB962C8B-B14F-4D97-AF65-F5344CB8AC3E}">
        <p14:creationId xmlns:p14="http://schemas.microsoft.com/office/powerpoint/2010/main" val="1635394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8D98-E80E-D24B-A945-9530A2E75EE9}"/>
              </a:ext>
            </a:extLst>
          </p:cNvPr>
          <p:cNvSpPr>
            <a:spLocks noGrp="1"/>
          </p:cNvSpPr>
          <p:nvPr>
            <p:ph type="title"/>
          </p:nvPr>
        </p:nvSpPr>
        <p:spPr/>
        <p:txBody>
          <a:bodyPr/>
          <a:lstStyle/>
          <a:p>
            <a:r>
              <a:rPr lang="en-US" b="1" dirty="0">
                <a:solidFill>
                  <a:srgbClr val="002060"/>
                </a:solidFill>
              </a:rPr>
              <a:t>Year in Review</a:t>
            </a:r>
            <a:br>
              <a:rPr lang="en-US" b="1" dirty="0">
                <a:solidFill>
                  <a:srgbClr val="002060"/>
                </a:solidFill>
              </a:rPr>
            </a:br>
            <a:r>
              <a:rPr lang="en-US" b="1" dirty="0">
                <a:solidFill>
                  <a:srgbClr val="002060"/>
                </a:solidFill>
              </a:rPr>
              <a:t>2021-2022 (continued)</a:t>
            </a:r>
            <a:endParaRPr lang="en-US" b="1" dirty="0"/>
          </a:p>
        </p:txBody>
      </p:sp>
      <p:sp>
        <p:nvSpPr>
          <p:cNvPr id="3" name="Content Placeholder 2">
            <a:extLst>
              <a:ext uri="{FF2B5EF4-FFF2-40B4-BE49-F238E27FC236}">
                <a16:creationId xmlns:a16="http://schemas.microsoft.com/office/drawing/2014/main" id="{14D057DF-DF86-5240-A22B-22FC7C28A36D}"/>
              </a:ext>
            </a:extLst>
          </p:cNvPr>
          <p:cNvSpPr>
            <a:spLocks noGrp="1"/>
          </p:cNvSpPr>
          <p:nvPr>
            <p:ph idx="1"/>
          </p:nvPr>
        </p:nvSpPr>
        <p:spPr>
          <a:xfrm>
            <a:off x="677334" y="2160589"/>
            <a:ext cx="4551891" cy="3880773"/>
          </a:xfrm>
        </p:spPr>
        <p:txBody>
          <a:bodyPr>
            <a:normAutofit/>
          </a:bodyPr>
          <a:lstStyle/>
          <a:p>
            <a:r>
              <a:rPr lang="en-US" sz="2800" dirty="0"/>
              <a:t>Reciprocal Member Discounts with neighboring states</a:t>
            </a:r>
          </a:p>
          <a:p>
            <a:pPr marL="0" indent="0">
              <a:buNone/>
            </a:pPr>
            <a:endParaRPr lang="en-US" sz="2800" dirty="0"/>
          </a:p>
        </p:txBody>
      </p:sp>
      <p:pic>
        <p:nvPicPr>
          <p:cNvPr id="4" name="Picture 3">
            <a:extLst>
              <a:ext uri="{FF2B5EF4-FFF2-40B4-BE49-F238E27FC236}">
                <a16:creationId xmlns:a16="http://schemas.microsoft.com/office/drawing/2014/main" id="{8BADAAC8-E133-EA46-B70C-33D2086D6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55650"/>
            <a:ext cx="2349500" cy="683298"/>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D1F0E19E-F9A6-A8F4-6C21-5BC0669DDCB8}"/>
              </a:ext>
            </a:extLst>
          </p:cNvPr>
          <p:cNvPicPr>
            <a:picLocks noChangeAspect="1"/>
          </p:cNvPicPr>
          <p:nvPr/>
        </p:nvPicPr>
        <p:blipFill>
          <a:blip r:embed="rId4"/>
          <a:stretch>
            <a:fillRect/>
          </a:stretch>
        </p:blipFill>
        <p:spPr>
          <a:xfrm>
            <a:off x="4251599" y="2695575"/>
            <a:ext cx="3959667" cy="3936997"/>
          </a:xfrm>
          <a:prstGeom prst="rect">
            <a:avLst/>
          </a:prstGeom>
        </p:spPr>
      </p:pic>
      <p:pic>
        <p:nvPicPr>
          <p:cNvPr id="9" name="Picture 8" descr="Diagram&#10;&#10;Description automatically generated">
            <a:extLst>
              <a:ext uri="{FF2B5EF4-FFF2-40B4-BE49-F238E27FC236}">
                <a16:creationId xmlns:a16="http://schemas.microsoft.com/office/drawing/2014/main" id="{4AFE56C6-4BFF-4399-769F-2D2CF525480F}"/>
              </a:ext>
            </a:extLst>
          </p:cNvPr>
          <p:cNvPicPr>
            <a:picLocks noChangeAspect="1"/>
          </p:cNvPicPr>
          <p:nvPr/>
        </p:nvPicPr>
        <p:blipFill>
          <a:blip r:embed="rId5"/>
          <a:stretch>
            <a:fillRect/>
          </a:stretch>
        </p:blipFill>
        <p:spPr>
          <a:xfrm>
            <a:off x="8269829" y="609600"/>
            <a:ext cx="3755383" cy="3733800"/>
          </a:xfrm>
          <a:prstGeom prst="rect">
            <a:avLst/>
          </a:prstGeom>
        </p:spPr>
      </p:pic>
    </p:spTree>
    <p:extLst>
      <p:ext uri="{BB962C8B-B14F-4D97-AF65-F5344CB8AC3E}">
        <p14:creationId xmlns:p14="http://schemas.microsoft.com/office/powerpoint/2010/main" val="1625754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8D98-E80E-D24B-A945-9530A2E75EE9}"/>
              </a:ext>
            </a:extLst>
          </p:cNvPr>
          <p:cNvSpPr>
            <a:spLocks noGrp="1"/>
          </p:cNvSpPr>
          <p:nvPr>
            <p:ph type="title"/>
          </p:nvPr>
        </p:nvSpPr>
        <p:spPr/>
        <p:txBody>
          <a:bodyPr/>
          <a:lstStyle/>
          <a:p>
            <a:r>
              <a:rPr lang="en-US" b="1" dirty="0">
                <a:solidFill>
                  <a:srgbClr val="002060"/>
                </a:solidFill>
              </a:rPr>
              <a:t>Looking ahead…</a:t>
            </a:r>
            <a:endParaRPr lang="en-US" b="1" dirty="0"/>
          </a:p>
        </p:txBody>
      </p:sp>
      <p:sp>
        <p:nvSpPr>
          <p:cNvPr id="3" name="Content Placeholder 2">
            <a:extLst>
              <a:ext uri="{FF2B5EF4-FFF2-40B4-BE49-F238E27FC236}">
                <a16:creationId xmlns:a16="http://schemas.microsoft.com/office/drawing/2014/main" id="{14D057DF-DF86-5240-A22B-22FC7C28A36D}"/>
              </a:ext>
            </a:extLst>
          </p:cNvPr>
          <p:cNvSpPr>
            <a:spLocks noGrp="1"/>
          </p:cNvSpPr>
          <p:nvPr>
            <p:ph idx="1"/>
          </p:nvPr>
        </p:nvSpPr>
        <p:spPr>
          <a:xfrm>
            <a:off x="677334" y="2160589"/>
            <a:ext cx="4551891" cy="3880773"/>
          </a:xfrm>
        </p:spPr>
        <p:txBody>
          <a:bodyPr>
            <a:normAutofit/>
          </a:bodyPr>
          <a:lstStyle/>
          <a:p>
            <a:r>
              <a:rPr lang="en-US" sz="2800" dirty="0"/>
              <a:t>For the first time in recent memory, TNOTA will host a joint annual conference with the APTA-TN!</a:t>
            </a:r>
          </a:p>
          <a:p>
            <a:endParaRPr lang="en-US" sz="2800" dirty="0"/>
          </a:p>
          <a:p>
            <a:endParaRPr lang="en-US" sz="2800" dirty="0"/>
          </a:p>
          <a:p>
            <a:endParaRPr lang="en-US" sz="2800" dirty="0"/>
          </a:p>
          <a:p>
            <a:pPr marL="0" indent="0">
              <a:buNone/>
            </a:pPr>
            <a:endParaRPr lang="en-US" sz="2800" dirty="0"/>
          </a:p>
        </p:txBody>
      </p:sp>
      <p:pic>
        <p:nvPicPr>
          <p:cNvPr id="4" name="Picture 3">
            <a:extLst>
              <a:ext uri="{FF2B5EF4-FFF2-40B4-BE49-F238E27FC236}">
                <a16:creationId xmlns:a16="http://schemas.microsoft.com/office/drawing/2014/main" id="{8BADAAC8-E133-EA46-B70C-33D2086D6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55650"/>
            <a:ext cx="2349500" cy="683298"/>
          </a:xfrm>
          <a:prstGeom prst="rect">
            <a:avLst/>
          </a:prstGeom>
        </p:spPr>
      </p:pic>
      <p:sp>
        <p:nvSpPr>
          <p:cNvPr id="7" name="Title 1">
            <a:extLst>
              <a:ext uri="{FF2B5EF4-FFF2-40B4-BE49-F238E27FC236}">
                <a16:creationId xmlns:a16="http://schemas.microsoft.com/office/drawing/2014/main" id="{66701775-6382-8F5A-7285-371121F40BE0}"/>
              </a:ext>
            </a:extLst>
          </p:cNvPr>
          <p:cNvSpPr txBox="1">
            <a:spLocks/>
          </p:cNvSpPr>
          <p:nvPr/>
        </p:nvSpPr>
        <p:spPr>
          <a:xfrm>
            <a:off x="1631950" y="5076499"/>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C00000"/>
                </a:solidFill>
              </a:rPr>
              <a:t>Save the date! October 14-15, 2023</a:t>
            </a:r>
          </a:p>
        </p:txBody>
      </p:sp>
    </p:spTree>
    <p:extLst>
      <p:ext uri="{BB962C8B-B14F-4D97-AF65-F5344CB8AC3E}">
        <p14:creationId xmlns:p14="http://schemas.microsoft.com/office/powerpoint/2010/main" val="2427082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Mental Health Committee</a:t>
            </a:r>
            <a:br>
              <a:rPr lang="en-US" b="1" dirty="0"/>
            </a:br>
            <a:endParaRPr lang="en-US" b="1" dirty="0"/>
          </a:p>
        </p:txBody>
      </p:sp>
      <p:sp>
        <p:nvSpPr>
          <p:cNvPr id="6" name="Subtitle 2">
            <a:extLst>
              <a:ext uri="{FF2B5EF4-FFF2-40B4-BE49-F238E27FC236}">
                <a16:creationId xmlns:a16="http://schemas.microsoft.com/office/drawing/2014/main" id="{6545AC04-7263-B374-CEA4-BE2F78023130}"/>
              </a:ext>
            </a:extLst>
          </p:cNvPr>
          <p:cNvSpPr txBox="1">
            <a:spLocks/>
          </p:cNvSpPr>
          <p:nvPr/>
        </p:nvSpPr>
        <p:spPr>
          <a:xfrm>
            <a:off x="677332" y="1270000"/>
            <a:ext cx="8950325" cy="16557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dirty="0">
                <a:ea typeface="Arial Hebrew Scholar" charset="-79"/>
                <a:cs typeface="Arial Hebrew Scholar" charset="-79"/>
              </a:rPr>
              <a:t>Mental Health Co-Chairs: Kaylin Flamm Lawrence, OTR/L and Megan </a:t>
            </a:r>
            <a:r>
              <a:rPr lang="en-US" dirty="0" err="1">
                <a:ea typeface="Arial Hebrew Scholar" charset="-79"/>
                <a:cs typeface="Arial Hebrew Scholar" charset="-79"/>
              </a:rPr>
              <a:t>Colletti</a:t>
            </a:r>
            <a:r>
              <a:rPr lang="en-US" dirty="0">
                <a:ea typeface="Arial Hebrew Scholar" charset="-79"/>
                <a:cs typeface="Arial Hebrew Scholar" charset="-79"/>
              </a:rPr>
              <a:t> OTR/L</a:t>
            </a:r>
          </a:p>
          <a:p>
            <a:pPr marL="0" indent="0" algn="ctr">
              <a:buNone/>
            </a:pPr>
            <a:r>
              <a:rPr lang="en-US" dirty="0">
                <a:ea typeface="Arial Hebrew Scholar" charset="-79"/>
                <a:cs typeface="Arial Hebrew Scholar" charset="-79"/>
              </a:rPr>
              <a:t>Mental Community of Practice Lead: Katy Schmidt, OTD, OTR/L</a:t>
            </a:r>
          </a:p>
        </p:txBody>
      </p:sp>
      <p:sp>
        <p:nvSpPr>
          <p:cNvPr id="7" name="TextBox 6">
            <a:extLst>
              <a:ext uri="{FF2B5EF4-FFF2-40B4-BE49-F238E27FC236}">
                <a16:creationId xmlns:a16="http://schemas.microsoft.com/office/drawing/2014/main" id="{587258BE-E558-67B4-82C6-92E46A0B817B}"/>
              </a:ext>
            </a:extLst>
          </p:cNvPr>
          <p:cNvSpPr txBox="1"/>
          <p:nvPr/>
        </p:nvSpPr>
        <p:spPr>
          <a:xfrm>
            <a:off x="741189" y="2097881"/>
            <a:ext cx="8532813" cy="555536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200" dirty="0"/>
              <a:t>Continues to provide QPR Suicide Prevention courses across the state for OT practitioners</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200" dirty="0"/>
              <a:t>Currently contacting states that have had successes in OT mental health legislative changes and reimbursement</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200" dirty="0"/>
              <a:t>Determined that QMHP status is not the most productive route for reimbursement for Mental Health OT in Tennessee</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200" dirty="0"/>
              <a:t>Mental Health Community of Practice is meeting quarterly with active discussions sharing resources and support </a:t>
            </a:r>
          </a:p>
          <a:p>
            <a:pPr lvl="1" algn="ctr"/>
            <a:endParaRPr lang="en-US" sz="2200" dirty="0"/>
          </a:p>
          <a:p>
            <a:pPr lvl="1" algn="ctr"/>
            <a:r>
              <a:rPr lang="en-US" sz="2200" dirty="0"/>
              <a:t>Next Meeting: November 1st at 7:00PM CST</a:t>
            </a:r>
          </a:p>
          <a:p>
            <a:pPr lvl="1" algn="ctr"/>
            <a:endParaRPr lang="en-US" sz="2200" dirty="0"/>
          </a:p>
          <a:p>
            <a:pPr algn="ctr"/>
            <a:r>
              <a:rPr lang="en-US" sz="2200" dirty="0"/>
              <a:t>Call for student volunteers for the Mental Health Committee</a:t>
            </a:r>
          </a:p>
          <a:p>
            <a:pPr lvl="1" algn="ctr"/>
            <a:r>
              <a:rPr lang="en-US" sz="2200" dirty="0"/>
              <a:t>Focus on advocacy!</a:t>
            </a:r>
          </a:p>
          <a:p>
            <a:pPr lvl="1"/>
            <a:endParaRPr lang="en-US" sz="2200" dirty="0"/>
          </a:p>
          <a:p>
            <a:endParaRPr lang="en-US" sz="2200" dirty="0"/>
          </a:p>
        </p:txBody>
      </p:sp>
    </p:spTree>
    <p:extLst>
      <p:ext uri="{BB962C8B-B14F-4D97-AF65-F5344CB8AC3E}">
        <p14:creationId xmlns:p14="http://schemas.microsoft.com/office/powerpoint/2010/main" val="2382022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90D1-B827-2A49-BFCE-3B1A06195014}"/>
              </a:ext>
            </a:extLst>
          </p:cNvPr>
          <p:cNvSpPr>
            <a:spLocks noGrp="1"/>
          </p:cNvSpPr>
          <p:nvPr>
            <p:ph type="title"/>
          </p:nvPr>
        </p:nvSpPr>
        <p:spPr/>
        <p:txBody>
          <a:bodyPr/>
          <a:lstStyle/>
          <a:p>
            <a:r>
              <a:rPr lang="en-US" b="1" dirty="0"/>
              <a:t>OTA Connect</a:t>
            </a:r>
          </a:p>
        </p:txBody>
      </p:sp>
      <p:sp>
        <p:nvSpPr>
          <p:cNvPr id="3" name="Content Placeholder 2">
            <a:extLst>
              <a:ext uri="{FF2B5EF4-FFF2-40B4-BE49-F238E27FC236}">
                <a16:creationId xmlns:a16="http://schemas.microsoft.com/office/drawing/2014/main" id="{6C016180-05EC-684C-8D54-B72DDBEF9753}"/>
              </a:ext>
            </a:extLst>
          </p:cNvPr>
          <p:cNvSpPr>
            <a:spLocks noGrp="1"/>
          </p:cNvSpPr>
          <p:nvPr>
            <p:ph idx="1"/>
          </p:nvPr>
        </p:nvSpPr>
        <p:spPr>
          <a:xfrm>
            <a:off x="677334" y="1671639"/>
            <a:ext cx="8596668" cy="4369723"/>
          </a:xfrm>
        </p:spPr>
        <p:txBody>
          <a:bodyPr>
            <a:noAutofit/>
          </a:bodyPr>
          <a:lstStyle/>
          <a:p>
            <a:r>
              <a:rPr lang="en-US" sz="2200" dirty="0"/>
              <a:t>OTA Connect was created in 2021 with the support and encouragement of TNOTA leadership to respond to the specific needs of occupational therapy assistants</a:t>
            </a:r>
          </a:p>
          <a:p>
            <a:r>
              <a:rPr lang="en-US" sz="2200" dirty="0"/>
              <a:t>Committee is comprised of practicing, licensed Certified Occupational Therapy Assistants. </a:t>
            </a:r>
          </a:p>
          <a:p>
            <a:r>
              <a:rPr lang="en-US" sz="2200" dirty="0"/>
              <a:t>We are working to promote this committee and plan on meeting quarterly to address the needs of OTAs within the profession. </a:t>
            </a:r>
          </a:p>
          <a:p>
            <a:r>
              <a:rPr lang="en-US" sz="2200" dirty="0"/>
              <a:t>OTA started last year and is still working on a full launch</a:t>
            </a:r>
          </a:p>
          <a:p>
            <a:pPr lvl="1"/>
            <a:r>
              <a:rPr lang="en-US" sz="2200" dirty="0"/>
              <a:t>If you are interested in promoting connection among OTAs, email </a:t>
            </a:r>
            <a:r>
              <a:rPr lang="en-US" sz="2200" dirty="0" err="1"/>
              <a:t>OTAconnect@TNOTA.org</a:t>
            </a:r>
            <a:endParaRPr lang="en-US" sz="2200" dirty="0"/>
          </a:p>
          <a:p>
            <a:endParaRPr lang="en-US" sz="2200" dirty="0"/>
          </a:p>
          <a:p>
            <a:pPr marL="0" indent="0">
              <a:buNone/>
            </a:pPr>
            <a:endParaRPr lang="en-US" sz="2200" dirty="0"/>
          </a:p>
          <a:p>
            <a:endParaRPr lang="en-US" sz="2200" dirty="0"/>
          </a:p>
          <a:p>
            <a:endParaRPr lang="en-US" sz="2200" dirty="0"/>
          </a:p>
        </p:txBody>
      </p:sp>
      <p:pic>
        <p:nvPicPr>
          <p:cNvPr id="4" name="Picture 3">
            <a:extLst>
              <a:ext uri="{FF2B5EF4-FFF2-40B4-BE49-F238E27FC236}">
                <a16:creationId xmlns:a16="http://schemas.microsoft.com/office/drawing/2014/main" id="{7490C35E-4E54-C544-91E8-F9D07EF3128B}"/>
              </a:ext>
            </a:extLst>
          </p:cNvPr>
          <p:cNvPicPr>
            <a:picLocks noChangeAspect="1"/>
          </p:cNvPicPr>
          <p:nvPr/>
        </p:nvPicPr>
        <p:blipFill rotWithShape="1">
          <a:blip r:embed="rId2"/>
          <a:srcRect t="18341" b="30746"/>
          <a:stretch/>
        </p:blipFill>
        <p:spPr>
          <a:xfrm>
            <a:off x="5414963" y="409575"/>
            <a:ext cx="2650583" cy="1062039"/>
          </a:xfrm>
          <a:prstGeom prst="rect">
            <a:avLst/>
          </a:prstGeom>
        </p:spPr>
      </p:pic>
      <p:pic>
        <p:nvPicPr>
          <p:cNvPr id="5" name="Picture 4">
            <a:extLst>
              <a:ext uri="{FF2B5EF4-FFF2-40B4-BE49-F238E27FC236}">
                <a16:creationId xmlns:a16="http://schemas.microsoft.com/office/drawing/2014/main" id="{6898C46F-3053-4B42-8364-C31CC87F5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3747112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165C2-7731-EA49-A2FB-AEC1BA9311D9}"/>
              </a:ext>
            </a:extLst>
          </p:cNvPr>
          <p:cNvSpPr txBox="1">
            <a:spLocks noGrp="1"/>
          </p:cNvSpPr>
          <p:nvPr>
            <p:ph type="ctrTitle"/>
          </p:nvPr>
        </p:nvSpPr>
        <p:spPr>
          <a:xfrm>
            <a:off x="946150" y="3060055"/>
            <a:ext cx="8394700" cy="769441"/>
          </a:xfrm>
          <a:prstGeom prst="rect">
            <a:avLst/>
          </a:prstGeom>
          <a:noFill/>
        </p:spPr>
        <p:txBody>
          <a:bodyPr wrap="square" rtlCol="0" anchor="b" anchorCtr="0">
            <a:spAutoFit/>
          </a:bodyPr>
          <a:lstStyle/>
          <a:p>
            <a:pPr algn="ctr"/>
            <a:r>
              <a:rPr lang="en-US" sz="4400" b="1" dirty="0">
                <a:latin typeface="Arial" panose="020B0604020202020204" pitchFamily="34" charset="0"/>
                <a:cs typeface="Arial" panose="020B0604020202020204" pitchFamily="34" charset="0"/>
              </a:rPr>
              <a:t>Communications &amp; Marketing</a:t>
            </a:r>
          </a:p>
        </p:txBody>
      </p:sp>
      <p:sp>
        <p:nvSpPr>
          <p:cNvPr id="3" name="Subtitle 2"/>
          <p:cNvSpPr>
            <a:spLocks noGrp="1"/>
          </p:cNvSpPr>
          <p:nvPr>
            <p:ph type="subTitle" idx="1"/>
          </p:nvPr>
        </p:nvSpPr>
        <p:spPr>
          <a:xfrm>
            <a:off x="1460500" y="3993833"/>
            <a:ext cx="7613650" cy="1655762"/>
          </a:xfrm>
        </p:spPr>
        <p:txBody>
          <a:bodyPr/>
          <a:lstStyle/>
          <a:p>
            <a:pPr algn="ctr"/>
            <a:endParaRPr lang="en-US" dirty="0">
              <a:latin typeface="Arial Hebrew Scholar" charset="-79"/>
              <a:ea typeface="Arial Hebrew Scholar" charset="-79"/>
              <a:cs typeface="Arial Hebrew Scholar" charset="-79"/>
            </a:endParaRPr>
          </a:p>
        </p:txBody>
      </p:sp>
      <p:pic>
        <p:nvPicPr>
          <p:cNvPr id="5" name="Google Shape;56;p1"/>
          <p:cNvPicPr preferRelativeResize="0"/>
          <p:nvPr/>
        </p:nvPicPr>
        <p:blipFill rotWithShape="1">
          <a:blip r:embed="rId2">
            <a:alphaModFix/>
          </a:blip>
          <a:srcRect/>
          <a:stretch/>
        </p:blipFill>
        <p:spPr>
          <a:xfrm>
            <a:off x="3022536" y="177850"/>
            <a:ext cx="4038664" cy="1181050"/>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9596"/>
            <a:ext cx="1138638" cy="1143000"/>
          </a:xfrm>
          <a:prstGeom prst="rect">
            <a:avLst/>
          </a:prstGeom>
        </p:spPr>
      </p:pic>
    </p:spTree>
    <p:extLst>
      <p:ext uri="{BB962C8B-B14F-4D97-AF65-F5344CB8AC3E}">
        <p14:creationId xmlns:p14="http://schemas.microsoft.com/office/powerpoint/2010/main" val="1857625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D4D47-64F4-4035-8A1F-BD36F36803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D02903-67AE-4399-8069-5EAB9392E9B8}"/>
              </a:ext>
            </a:extLst>
          </p:cNvPr>
          <p:cNvSpPr>
            <a:spLocks noGrp="1"/>
          </p:cNvSpPr>
          <p:nvPr>
            <p:ph idx="1"/>
          </p:nvPr>
        </p:nvSpPr>
        <p:spPr/>
        <p:txBody>
          <a:bodyPr>
            <a:normAutofit/>
          </a:bodyPr>
          <a:lstStyle/>
          <a:p>
            <a:r>
              <a:rPr lang="en-US" sz="2400" dirty="0"/>
              <a:t>Communication Team Members</a:t>
            </a:r>
          </a:p>
          <a:p>
            <a:pPr lvl="1"/>
            <a:r>
              <a:rPr lang="en-US" sz="2400" dirty="0"/>
              <a:t>Gwendolyn Foxx, MA, COTA/L (Chair) </a:t>
            </a:r>
          </a:p>
          <a:p>
            <a:pPr lvl="1"/>
            <a:r>
              <a:rPr lang="sv-SE" sz="2400" dirty="0"/>
              <a:t>Meagan Oslund, OTD, OTR/L </a:t>
            </a:r>
          </a:p>
          <a:p>
            <a:pPr lvl="1"/>
            <a:r>
              <a:rPr lang="en-US" sz="2400" dirty="0"/>
              <a:t>Morgan Webb, MOT, OTR/L</a:t>
            </a:r>
          </a:p>
          <a:p>
            <a:pPr lvl="1"/>
            <a:r>
              <a:rPr lang="en-US" sz="2400" dirty="0"/>
              <a:t>Bridget Joy, COTA/L</a:t>
            </a:r>
          </a:p>
          <a:p>
            <a:pPr lvl="1"/>
            <a:r>
              <a:rPr lang="en-US" sz="2400" dirty="0"/>
              <a:t>Richie Leger-Walker, MS, OTR/L                       </a:t>
            </a:r>
          </a:p>
        </p:txBody>
      </p:sp>
    </p:spTree>
    <p:extLst>
      <p:ext uri="{BB962C8B-B14F-4D97-AF65-F5344CB8AC3E}">
        <p14:creationId xmlns:p14="http://schemas.microsoft.com/office/powerpoint/2010/main" val="2974634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nSpc>
                <a:spcPts val="4000"/>
              </a:lnSpc>
            </a:pPr>
            <a:r>
              <a:rPr lang="en-US" sz="3601" b="1" spc="-51" dirty="0">
                <a:latin typeface="Arial" charset="0"/>
                <a:ea typeface="Arial" charset="0"/>
                <a:cs typeface="Arial" charset="0"/>
              </a:rPr>
              <a:t>TNOTA Vision &amp; Mission</a:t>
            </a:r>
          </a:p>
        </p:txBody>
      </p:sp>
      <p:sp>
        <p:nvSpPr>
          <p:cNvPr id="5" name="Content Placeholder 2"/>
          <p:cNvSpPr>
            <a:spLocks noGrp="1"/>
          </p:cNvSpPr>
          <p:nvPr>
            <p:ph idx="1"/>
          </p:nvPr>
        </p:nvSpPr>
        <p:spPr>
          <a:xfrm>
            <a:off x="677334" y="1188720"/>
            <a:ext cx="9165166" cy="4852643"/>
          </a:xfrm>
        </p:spPr>
        <p:txBody>
          <a:bodyPr>
            <a:noAutofit/>
          </a:bodyPr>
          <a:lstStyle/>
          <a:p>
            <a:pPr marL="0" indent="0">
              <a:buNone/>
            </a:pPr>
            <a:r>
              <a:rPr lang="en-US" sz="2400" b="1" dirty="0"/>
              <a:t>Mission:</a:t>
            </a:r>
            <a:endParaRPr lang="en-US" sz="2400" dirty="0"/>
          </a:p>
          <a:p>
            <a:pPr marL="0" indent="0">
              <a:buNone/>
            </a:pPr>
            <a:r>
              <a:rPr lang="en-US" sz="2400" dirty="0"/>
              <a:t>To fulfill this mission, TNOTA seeks to:</a:t>
            </a:r>
          </a:p>
          <a:p>
            <a:r>
              <a:rPr lang="en-US" sz="2400" dirty="0"/>
              <a:t>Provide professional support to our members and advance the profession through communication, education, and advocacy</a:t>
            </a:r>
          </a:p>
          <a:p>
            <a:r>
              <a:rPr lang="en-US" sz="2400" dirty="0"/>
              <a:t>Understand and represent member interests and concerns</a:t>
            </a:r>
          </a:p>
          <a:p>
            <a:r>
              <a:rPr lang="en-US" sz="2400" dirty="0"/>
              <a:t>Improve the quality of occupational therapy services in TN</a:t>
            </a:r>
          </a:p>
          <a:p>
            <a:r>
              <a:rPr lang="en-US" sz="2400" dirty="0"/>
              <a:t>Enhance consumer health and wellbeing through promotion of best practices in occupational therapy in Tennessee</a:t>
            </a:r>
          </a:p>
          <a:p>
            <a:r>
              <a:rPr lang="en-US" sz="2400" dirty="0"/>
              <a:t>Represent occupational therapy to the public and promote the benefits of our profession to consumers, stakeholders, and legislators in Tennessee</a:t>
            </a:r>
          </a:p>
          <a:p>
            <a:pPr marL="0" indent="0" defTabSz="914400">
              <a:spcBef>
                <a:spcPts val="0"/>
              </a:spcBef>
              <a:buClrTx/>
              <a:buSzTx/>
              <a:buNone/>
            </a:pPr>
            <a:endParaRPr lang="en-US" sz="2400" dirty="0">
              <a:latin typeface="Arial" charset="0"/>
              <a:ea typeface="Arial" charset="0"/>
              <a:cs typeface="Arial"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1195229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E1E5-64FE-4FCA-BB3A-EB19A6E4FF9C}"/>
              </a:ext>
            </a:extLst>
          </p:cNvPr>
          <p:cNvSpPr>
            <a:spLocks noGrp="1"/>
          </p:cNvSpPr>
          <p:nvPr>
            <p:ph type="title"/>
          </p:nvPr>
        </p:nvSpPr>
        <p:spPr/>
        <p:txBody>
          <a:bodyPr/>
          <a:lstStyle/>
          <a:p>
            <a:r>
              <a:rPr lang="en-US" b="1" dirty="0"/>
              <a:t>Communications Report</a:t>
            </a:r>
          </a:p>
        </p:txBody>
      </p:sp>
      <p:sp>
        <p:nvSpPr>
          <p:cNvPr id="3" name="Content Placeholder 2">
            <a:extLst>
              <a:ext uri="{FF2B5EF4-FFF2-40B4-BE49-F238E27FC236}">
                <a16:creationId xmlns:a16="http://schemas.microsoft.com/office/drawing/2014/main" id="{4B7A517D-AC71-466E-90D0-B11BEF2B6286}"/>
              </a:ext>
            </a:extLst>
          </p:cNvPr>
          <p:cNvSpPr>
            <a:spLocks noGrp="1"/>
          </p:cNvSpPr>
          <p:nvPr>
            <p:ph idx="1"/>
          </p:nvPr>
        </p:nvSpPr>
        <p:spPr>
          <a:xfrm>
            <a:off x="677334" y="1270000"/>
            <a:ext cx="8596668" cy="3880773"/>
          </a:xfrm>
        </p:spPr>
        <p:txBody>
          <a:bodyPr>
            <a:noAutofit/>
          </a:bodyPr>
          <a:lstStyle/>
          <a:p>
            <a:pPr>
              <a:lnSpc>
                <a:spcPct val="200000"/>
              </a:lnSpc>
            </a:pPr>
            <a:r>
              <a:rPr lang="en-US" sz="2200" dirty="0"/>
              <a:t>New TNOTA phone number – Google Voice</a:t>
            </a:r>
          </a:p>
          <a:p>
            <a:pPr>
              <a:lnSpc>
                <a:spcPct val="200000"/>
              </a:lnSpc>
            </a:pPr>
            <a:r>
              <a:rPr lang="en-US" sz="2200" dirty="0"/>
              <a:t>New Team Member: Richie Leger-Walker</a:t>
            </a:r>
          </a:p>
          <a:p>
            <a:pPr>
              <a:lnSpc>
                <a:spcPct val="200000"/>
              </a:lnSpc>
            </a:pPr>
            <a:r>
              <a:rPr lang="en-US" sz="2200" dirty="0"/>
              <a:t>Student opportunities to assist with communication team</a:t>
            </a:r>
          </a:p>
          <a:p>
            <a:pPr>
              <a:lnSpc>
                <a:spcPct val="200000"/>
              </a:lnSpc>
            </a:pPr>
            <a:r>
              <a:rPr lang="en-US" sz="2200" dirty="0"/>
              <a:t>Phone Calls are monitored daily</a:t>
            </a:r>
          </a:p>
          <a:p>
            <a:pPr>
              <a:lnSpc>
                <a:spcPct val="200000"/>
              </a:lnSpc>
            </a:pPr>
            <a:r>
              <a:rPr lang="en-US" sz="2200" dirty="0"/>
              <a:t>Emails are monitored daily with response within 24 hours or less</a:t>
            </a:r>
          </a:p>
          <a:p>
            <a:pPr>
              <a:lnSpc>
                <a:spcPct val="200000"/>
              </a:lnSpc>
            </a:pPr>
            <a:r>
              <a:rPr lang="en-US" sz="2200" dirty="0"/>
              <a:t>Volunteer Team </a:t>
            </a:r>
          </a:p>
        </p:txBody>
      </p:sp>
    </p:spTree>
    <p:extLst>
      <p:ext uri="{BB962C8B-B14F-4D97-AF65-F5344CB8AC3E}">
        <p14:creationId xmlns:p14="http://schemas.microsoft.com/office/powerpoint/2010/main" val="1942270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677333" y="609599"/>
            <a:ext cx="8596670" cy="590029"/>
          </a:xfrm>
          <a:prstGeom prst="rect">
            <a:avLst/>
          </a:prstGeom>
        </p:spPr>
        <p:txBody>
          <a:bodyPr>
            <a:noAutofit/>
          </a:bodyPr>
          <a:lstStyle>
            <a:lvl1pPr>
              <a:defRPr sz="3200" b="1"/>
            </a:lvl1pPr>
          </a:lstStyle>
          <a:p>
            <a:r>
              <a:rPr sz="3600" dirty="0"/>
              <a:t>Communications: Marketing </a:t>
            </a:r>
          </a:p>
        </p:txBody>
      </p:sp>
      <p:sp>
        <p:nvSpPr>
          <p:cNvPr id="173" name="Content Placeholder 2"/>
          <p:cNvSpPr txBox="1">
            <a:spLocks noGrp="1"/>
          </p:cNvSpPr>
          <p:nvPr>
            <p:ph type="body" sz="half" idx="1"/>
          </p:nvPr>
        </p:nvSpPr>
        <p:spPr>
          <a:xfrm>
            <a:off x="677333" y="1199628"/>
            <a:ext cx="8596670" cy="3880773"/>
          </a:xfrm>
          <a:prstGeom prst="rect">
            <a:avLst/>
          </a:prstGeom>
        </p:spPr>
        <p:txBody>
          <a:bodyPr>
            <a:noAutofit/>
          </a:bodyPr>
          <a:lstStyle/>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Arial" panose="020B0604020202020204"/>
                <a:ea typeface="MS PGothic" panose="020B0600070205080204" pitchFamily="34" charset="-128"/>
                <a:cs typeface="+mn-cs"/>
              </a:rPr>
              <a:t>Designing &amp; managing social media posts</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400" dirty="0"/>
              <a:t>New marketing team member since October 2021: Morgan Webb</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400" dirty="0"/>
              <a:t>The TNOTA website logo has been updated.</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400" dirty="0"/>
              <a:t>The official TNOTA logos have been organized and the best images are utilized for marketing purposes. </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400" dirty="0"/>
              <a:t>The TNOTA website is updated regularly. </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400" dirty="0"/>
              <a:t>The TNOTA homepage has been updated to include largely graphics. </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400" dirty="0"/>
              <a:t>A monthly Newsletter continues to be emailed and now includes a new design template with the new TNOTA website logo.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677333" y="609599"/>
            <a:ext cx="8596670" cy="590029"/>
          </a:xfrm>
          <a:prstGeom prst="rect">
            <a:avLst/>
          </a:prstGeom>
        </p:spPr>
        <p:txBody>
          <a:bodyPr>
            <a:noAutofit/>
          </a:bodyPr>
          <a:lstStyle>
            <a:lvl1pPr>
              <a:defRPr sz="3200" b="1"/>
            </a:lvl1pPr>
          </a:lstStyle>
          <a:p>
            <a:r>
              <a:rPr sz="3600" dirty="0"/>
              <a:t>Communications: Marketing </a:t>
            </a:r>
          </a:p>
        </p:txBody>
      </p:sp>
      <p:sp>
        <p:nvSpPr>
          <p:cNvPr id="173" name="Content Placeholder 2"/>
          <p:cNvSpPr txBox="1">
            <a:spLocks noGrp="1"/>
          </p:cNvSpPr>
          <p:nvPr>
            <p:ph type="body" sz="half" idx="1"/>
          </p:nvPr>
        </p:nvSpPr>
        <p:spPr>
          <a:xfrm>
            <a:off x="677333" y="1488613"/>
            <a:ext cx="8596670" cy="3880773"/>
          </a:xfrm>
          <a:prstGeom prst="rect">
            <a:avLst/>
          </a:prstGeom>
        </p:spPr>
        <p:txBody>
          <a:bodyPr>
            <a:noAutofit/>
          </a:bodyPr>
          <a:lstStyle/>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200" dirty="0"/>
              <a:t>A “Membership Corner” has been added to the monthly email Newsletter to include the “Membership Benefit of the Month” and spotlighting of TNOTA members. </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200" dirty="0"/>
              <a:t>The TNOTA phone number has been updated on all email communications and the TNOTA website. </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200" dirty="0" err="1"/>
              <a:t>MemberClicks</a:t>
            </a:r>
            <a:r>
              <a:rPr lang="en-US" sz="2200" dirty="0"/>
              <a:t> forms have been updated to streamline processes for our Executive Board Members.</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200" dirty="0"/>
              <a:t>The TNOTA Calendar has been updated to include a new "CEU Event” category.</a:t>
            </a:r>
          </a:p>
          <a:p>
            <a:pPr marL="342900" marR="0" lvl="0" indent="-342900" algn="l" defTabSz="457200" rtl="0" eaLnBrk="1" fontAlgn="auto" latinLnBrk="0" hangingPunct="1">
              <a:lnSpc>
                <a:spcPct val="100000"/>
              </a:lnSpc>
              <a:spcBef>
                <a:spcPts val="1000"/>
              </a:spcBef>
              <a:spcAft>
                <a:spcPts val="0"/>
              </a:spcAft>
              <a:buClr>
                <a:srgbClr val="0E3B7C"/>
              </a:buClr>
              <a:buSzPct val="80000"/>
              <a:buFont typeface="Wingdings 3" charset="2"/>
              <a:buChar char=""/>
              <a:tabLst/>
              <a:defRPr/>
            </a:pPr>
            <a:r>
              <a:rPr lang="en-US" sz="2200" dirty="0"/>
              <a:t>Multiple companies/entities have advertised with TNOTA since September 2021. </a:t>
            </a:r>
          </a:p>
        </p:txBody>
      </p:sp>
    </p:spTree>
    <p:extLst>
      <p:ext uri="{BB962C8B-B14F-4D97-AF65-F5344CB8AC3E}">
        <p14:creationId xmlns:p14="http://schemas.microsoft.com/office/powerpoint/2010/main" val="1483946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NOTA Diversity and Inclusion Committee"/>
          <p:cNvSpPr txBox="1">
            <a:spLocks noGrp="1"/>
          </p:cNvSpPr>
          <p:nvPr>
            <p:ph type="title"/>
          </p:nvPr>
        </p:nvSpPr>
        <p:spPr>
          <a:prstGeom prst="rect">
            <a:avLst/>
          </a:prstGeom>
        </p:spPr>
        <p:txBody>
          <a:bodyPr/>
          <a:lstStyle>
            <a:lvl1pPr defTabSz="484886">
              <a:defRPr sz="6640"/>
            </a:lvl1pPr>
          </a:lstStyle>
          <a:p>
            <a:r>
              <a:rPr sz="3600" b="1" dirty="0"/>
              <a:t>TNOTA Diversity and Inclusion Committee</a:t>
            </a:r>
          </a:p>
        </p:txBody>
      </p:sp>
      <p:sp>
        <p:nvSpPr>
          <p:cNvPr id="120" name="Committee Establish July 2020…"/>
          <p:cNvSpPr txBox="1">
            <a:spLocks noGrp="1"/>
          </p:cNvSpPr>
          <p:nvPr>
            <p:ph type="body" idx="1"/>
          </p:nvPr>
        </p:nvSpPr>
        <p:spPr>
          <a:xfrm>
            <a:off x="677334" y="1817690"/>
            <a:ext cx="8596671" cy="3880773"/>
          </a:xfrm>
          <a:prstGeom prst="rect">
            <a:avLst/>
          </a:prstGeom>
        </p:spPr>
        <p:txBody>
          <a:bodyPr/>
          <a:lstStyle/>
          <a:p>
            <a:pPr marL="362532" lvl="1" indent="-181266" defTabSz="238235">
              <a:spcBef>
                <a:spcPts val="1687"/>
              </a:spcBef>
              <a:defRPr sz="1217"/>
            </a:pPr>
            <a:r>
              <a:rPr lang="en-US" sz="1900" dirty="0"/>
              <a:t>COTAD Chapters: advocated for TNOTA to pay 50% of initial fee, helped to establish 6 TN chapters thus far, 2 more in development</a:t>
            </a:r>
          </a:p>
          <a:p>
            <a:pPr marL="972116" lvl="2" indent="-181266" defTabSz="238235">
              <a:spcBef>
                <a:spcPts val="1687"/>
              </a:spcBef>
              <a:defRPr sz="1217"/>
            </a:pPr>
            <a:r>
              <a:rPr lang="en-US" sz="1900" dirty="0"/>
              <a:t>TWU, South College, TSU, LMU, Belmont, UTHSC</a:t>
            </a:r>
          </a:p>
          <a:p>
            <a:pPr marL="972116" lvl="2" indent="-181266" defTabSz="238235">
              <a:spcBef>
                <a:spcPts val="1687"/>
              </a:spcBef>
              <a:defRPr sz="1217"/>
            </a:pPr>
            <a:r>
              <a:rPr lang="en-US" sz="1900" dirty="0"/>
              <a:t>JSCC, ETSU in process</a:t>
            </a:r>
          </a:p>
          <a:p>
            <a:pPr marL="972116" lvl="2" indent="-181266" defTabSz="238235">
              <a:spcBef>
                <a:spcPts val="1687"/>
              </a:spcBef>
              <a:defRPr sz="1217"/>
            </a:pPr>
            <a:r>
              <a:rPr lang="en-US" sz="1900" dirty="0"/>
              <a:t>Our COTAD committee is still reaching out to COTA programs to discuss assisting them in getting Chapters started.  </a:t>
            </a:r>
          </a:p>
          <a:p>
            <a:pPr marL="972116" lvl="2" indent="-181266" defTabSz="238235">
              <a:spcBef>
                <a:spcPts val="1687"/>
              </a:spcBef>
              <a:defRPr sz="1217"/>
            </a:pPr>
            <a:r>
              <a:rPr lang="en-US" sz="1900" dirty="0"/>
              <a:t>Committee has been using the slack communication platform to meet with current COTAD chapters to see how they are doing and keep constant communication with them.  </a:t>
            </a:r>
          </a:p>
          <a:p>
            <a:pPr marL="362532" lvl="1" indent="-181266" defTabSz="238235">
              <a:spcBef>
                <a:spcPts val="1687"/>
              </a:spcBef>
              <a:defRPr sz="1217"/>
            </a:pPr>
            <a:r>
              <a:rPr lang="en-US" sz="1900" dirty="0"/>
              <a:t>TNOTA Diversity Webpage @ </a:t>
            </a:r>
            <a:r>
              <a:rPr lang="en-US" sz="1900" u="sng" dirty="0">
                <a:hlinkClick r:id="rId3"/>
              </a:rPr>
              <a:t>TNOTA.org</a:t>
            </a:r>
          </a:p>
          <a:p>
            <a:pPr marL="362532" lvl="1" indent="-181266" defTabSz="238235">
              <a:spcBef>
                <a:spcPts val="1687"/>
              </a:spcBef>
              <a:defRPr sz="1217"/>
            </a:pPr>
            <a:endParaRPr lang="en-US" sz="1900" dirty="0"/>
          </a:p>
          <a:p>
            <a:pPr marL="181266" indent="-181266" defTabSz="238235">
              <a:spcBef>
                <a:spcPts val="1687"/>
              </a:spcBef>
              <a:defRPr sz="1217"/>
            </a:pPr>
            <a:endParaRPr sz="1900" dirty="0"/>
          </a:p>
        </p:txBody>
      </p:sp>
      <p:pic>
        <p:nvPicPr>
          <p:cNvPr id="4" name="Picture 3">
            <a:extLst>
              <a:ext uri="{FF2B5EF4-FFF2-40B4-BE49-F238E27FC236}">
                <a16:creationId xmlns:a16="http://schemas.microsoft.com/office/drawing/2014/main" id="{6D5C92AC-F1E2-F040-8D34-A5622FA63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NOTA Diversity and Inclusion Committee"/>
          <p:cNvSpPr txBox="1">
            <a:spLocks noGrp="1"/>
          </p:cNvSpPr>
          <p:nvPr>
            <p:ph type="title"/>
          </p:nvPr>
        </p:nvSpPr>
        <p:spPr>
          <a:prstGeom prst="rect">
            <a:avLst/>
          </a:prstGeom>
        </p:spPr>
        <p:txBody>
          <a:bodyPr/>
          <a:lstStyle>
            <a:lvl1pPr defTabSz="484886">
              <a:defRPr sz="6640"/>
            </a:lvl1pPr>
          </a:lstStyle>
          <a:p>
            <a:r>
              <a:rPr sz="3600" b="1" dirty="0"/>
              <a:t>TNOTA Diversity and Inclusion Committee</a:t>
            </a:r>
          </a:p>
        </p:txBody>
      </p:sp>
      <p:sp>
        <p:nvSpPr>
          <p:cNvPr id="120" name="Committee Establish July 2020…"/>
          <p:cNvSpPr txBox="1">
            <a:spLocks noGrp="1"/>
          </p:cNvSpPr>
          <p:nvPr>
            <p:ph type="body" idx="1"/>
          </p:nvPr>
        </p:nvSpPr>
        <p:spPr>
          <a:xfrm>
            <a:off x="677334" y="1930400"/>
            <a:ext cx="8596671" cy="4110963"/>
          </a:xfrm>
          <a:prstGeom prst="rect">
            <a:avLst/>
          </a:prstGeom>
        </p:spPr>
        <p:txBody>
          <a:bodyPr/>
          <a:lstStyle/>
          <a:p>
            <a:pPr marL="362532" lvl="1" indent="-181266" defTabSz="238235">
              <a:spcBef>
                <a:spcPts val="1687"/>
              </a:spcBef>
              <a:defRPr sz="1217"/>
            </a:pPr>
            <a:r>
              <a:rPr sz="2200" dirty="0"/>
              <a:t>Created social media posts/campaigns to promote diversity and inclusion within our field</a:t>
            </a:r>
          </a:p>
          <a:p>
            <a:pPr marL="362532" lvl="1" indent="-181266" defTabSz="238235">
              <a:spcBef>
                <a:spcPts val="1687"/>
              </a:spcBef>
              <a:defRPr sz="1217"/>
            </a:pPr>
            <a:r>
              <a:rPr lang="en-US" sz="2200" b="0" i="0" dirty="0">
                <a:solidFill>
                  <a:srgbClr val="222222"/>
                </a:solidFill>
                <a:effectLst/>
                <a:latin typeface="Arial" panose="020B0604020202020204" pitchFamily="34" charset="0"/>
              </a:rPr>
              <a:t>In the coming weeks, Chair </a:t>
            </a:r>
            <a:r>
              <a:rPr lang="en-US" sz="2200" b="0" i="0" dirty="0" err="1">
                <a:solidFill>
                  <a:srgbClr val="222222"/>
                </a:solidFill>
                <a:effectLst/>
                <a:latin typeface="Arial" panose="020B0604020202020204" pitchFamily="34" charset="0"/>
              </a:rPr>
              <a:t>Stedmon</a:t>
            </a:r>
            <a:r>
              <a:rPr lang="en-US" sz="2200" b="0" i="0" dirty="0">
                <a:solidFill>
                  <a:srgbClr val="222222"/>
                </a:solidFill>
                <a:effectLst/>
                <a:latin typeface="Arial" panose="020B0604020202020204" pitchFamily="34" charset="0"/>
              </a:rPr>
              <a:t> Hopkins and other committee members will be going to one of our local high schools to discuss OT and answer questions the students may have</a:t>
            </a:r>
          </a:p>
          <a:p>
            <a:pPr marL="972116" lvl="2" indent="-181266" defTabSz="238235">
              <a:spcBef>
                <a:spcPts val="1687"/>
              </a:spcBef>
              <a:defRPr sz="1217"/>
            </a:pPr>
            <a:r>
              <a:rPr lang="en-US" sz="2200" b="0" i="0" dirty="0">
                <a:solidFill>
                  <a:srgbClr val="222222"/>
                </a:solidFill>
                <a:effectLst/>
                <a:latin typeface="Arial" panose="020B0604020202020204" pitchFamily="34" charset="0"/>
              </a:rPr>
              <a:t>trying to encourage other chapters to do the same in their communities</a:t>
            </a:r>
            <a:endParaRPr sz="2200" dirty="0"/>
          </a:p>
        </p:txBody>
      </p:sp>
      <p:pic>
        <p:nvPicPr>
          <p:cNvPr id="4" name="Picture 3">
            <a:extLst>
              <a:ext uri="{FF2B5EF4-FFF2-40B4-BE49-F238E27FC236}">
                <a16:creationId xmlns:a16="http://schemas.microsoft.com/office/drawing/2014/main" id="{35741ED3-59E8-E940-B8DD-8C7B6AC64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3615360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NOTA Diversity and Inclusion Committee"/>
          <p:cNvSpPr txBox="1">
            <a:spLocks noGrp="1"/>
          </p:cNvSpPr>
          <p:nvPr>
            <p:ph type="title"/>
          </p:nvPr>
        </p:nvSpPr>
        <p:spPr>
          <a:prstGeom prst="rect">
            <a:avLst/>
          </a:prstGeom>
        </p:spPr>
        <p:txBody>
          <a:bodyPr/>
          <a:lstStyle>
            <a:lvl1pPr defTabSz="484886">
              <a:defRPr sz="6640"/>
            </a:lvl1pPr>
          </a:lstStyle>
          <a:p>
            <a:r>
              <a:rPr sz="3600" b="1" dirty="0"/>
              <a:t>TNOTA Diversity and Inclusion Committee</a:t>
            </a:r>
          </a:p>
        </p:txBody>
      </p:sp>
      <p:sp>
        <p:nvSpPr>
          <p:cNvPr id="120" name="Committee Establish July 2020…"/>
          <p:cNvSpPr txBox="1">
            <a:spLocks noGrp="1"/>
          </p:cNvSpPr>
          <p:nvPr>
            <p:ph type="body" idx="1"/>
          </p:nvPr>
        </p:nvSpPr>
        <p:spPr>
          <a:xfrm>
            <a:off x="677334" y="1930400"/>
            <a:ext cx="8596671" cy="4110963"/>
          </a:xfrm>
          <a:prstGeom prst="rect">
            <a:avLst/>
          </a:prstGeom>
        </p:spPr>
        <p:txBody>
          <a:bodyPr/>
          <a:lstStyle/>
          <a:p>
            <a:r>
              <a:rPr lang="en-US" sz="2400" b="0" i="0" dirty="0">
                <a:solidFill>
                  <a:srgbClr val="222222"/>
                </a:solidFill>
                <a:effectLst/>
                <a:latin typeface="Arial" panose="020B0604020202020204" pitchFamily="34" charset="0"/>
              </a:rPr>
              <a:t>Committee is in the early stages of planning a clothes drives for high school students that may be in need. </a:t>
            </a:r>
          </a:p>
          <a:p>
            <a:pPr lvl="1"/>
            <a:r>
              <a:rPr lang="en-US" sz="2200" b="0" i="0" dirty="0">
                <a:solidFill>
                  <a:srgbClr val="222222"/>
                </a:solidFill>
                <a:effectLst/>
                <a:latin typeface="Arial" panose="020B0604020202020204" pitchFamily="34" charset="0"/>
              </a:rPr>
              <a:t>identified a couple of schools here in Knoxville, may work with a Memphis program called Warming Hearts </a:t>
            </a:r>
          </a:p>
          <a:p>
            <a:pPr lvl="1"/>
            <a:r>
              <a:rPr lang="en-US" sz="2200" b="0" i="0" dirty="0">
                <a:solidFill>
                  <a:srgbClr val="222222"/>
                </a:solidFill>
                <a:effectLst/>
                <a:latin typeface="Arial" panose="020B0604020202020204" pitchFamily="34" charset="0"/>
              </a:rPr>
              <a:t>plan on advertising for that and donations early to mid October.</a:t>
            </a:r>
            <a:br>
              <a:rPr lang="en-US" sz="2200" dirty="0"/>
            </a:br>
            <a:endParaRPr lang="en-US" sz="2200" dirty="0"/>
          </a:p>
        </p:txBody>
      </p:sp>
      <p:pic>
        <p:nvPicPr>
          <p:cNvPr id="4" name="Picture 3">
            <a:extLst>
              <a:ext uri="{FF2B5EF4-FFF2-40B4-BE49-F238E27FC236}">
                <a16:creationId xmlns:a16="http://schemas.microsoft.com/office/drawing/2014/main" id="{35741ED3-59E8-E940-B8DD-8C7B6AC64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922339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NOTA Diversity and Inclusion Committee"/>
          <p:cNvSpPr txBox="1">
            <a:spLocks noGrp="1"/>
          </p:cNvSpPr>
          <p:nvPr>
            <p:ph type="title"/>
          </p:nvPr>
        </p:nvSpPr>
        <p:spPr>
          <a:prstGeom prst="rect">
            <a:avLst/>
          </a:prstGeom>
        </p:spPr>
        <p:txBody>
          <a:bodyPr/>
          <a:lstStyle>
            <a:lvl1pPr defTabSz="484886">
              <a:defRPr sz="6640"/>
            </a:lvl1pPr>
          </a:lstStyle>
          <a:p>
            <a:r>
              <a:rPr sz="3600" b="1" dirty="0"/>
              <a:t>TNOTA Diversity and Inclusion Committee</a:t>
            </a:r>
          </a:p>
        </p:txBody>
      </p:sp>
      <p:pic>
        <p:nvPicPr>
          <p:cNvPr id="4" name="Picture 3">
            <a:extLst>
              <a:ext uri="{FF2B5EF4-FFF2-40B4-BE49-F238E27FC236}">
                <a16:creationId xmlns:a16="http://schemas.microsoft.com/office/drawing/2014/main" id="{35741ED3-59E8-E940-B8DD-8C7B6AC64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14AB4E55-15BE-2021-B7E3-030CF2BF6940}"/>
              </a:ext>
            </a:extLst>
          </p:cNvPr>
          <p:cNvPicPr>
            <a:picLocks noChangeAspect="1"/>
          </p:cNvPicPr>
          <p:nvPr/>
        </p:nvPicPr>
        <p:blipFill>
          <a:blip r:embed="rId4"/>
          <a:stretch>
            <a:fillRect/>
          </a:stretch>
        </p:blipFill>
        <p:spPr>
          <a:xfrm>
            <a:off x="3168895" y="3308576"/>
            <a:ext cx="2721544" cy="3379142"/>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6D603B36-720D-AD64-5789-C4FBBFFCC6E4}"/>
              </a:ext>
            </a:extLst>
          </p:cNvPr>
          <p:cNvPicPr>
            <a:picLocks noChangeAspect="1"/>
          </p:cNvPicPr>
          <p:nvPr/>
        </p:nvPicPr>
        <p:blipFill>
          <a:blip r:embed="rId5"/>
          <a:stretch>
            <a:fillRect/>
          </a:stretch>
        </p:blipFill>
        <p:spPr>
          <a:xfrm>
            <a:off x="6667500" y="3167484"/>
            <a:ext cx="3527030" cy="3520234"/>
          </a:xfrm>
          <a:prstGeom prst="rect">
            <a:avLst/>
          </a:prstGeom>
        </p:spPr>
      </p:pic>
      <p:sp>
        <p:nvSpPr>
          <p:cNvPr id="11" name="Committee Establish July 2020…">
            <a:extLst>
              <a:ext uri="{FF2B5EF4-FFF2-40B4-BE49-F238E27FC236}">
                <a16:creationId xmlns:a16="http://schemas.microsoft.com/office/drawing/2014/main" id="{8F73DA6D-773E-CDE2-904F-14D4D749CF69}"/>
              </a:ext>
            </a:extLst>
          </p:cNvPr>
          <p:cNvSpPr txBox="1">
            <a:spLocks noGrp="1"/>
          </p:cNvSpPr>
          <p:nvPr>
            <p:ph type="body" idx="1"/>
          </p:nvPr>
        </p:nvSpPr>
        <p:spPr>
          <a:xfrm>
            <a:off x="677334" y="1728638"/>
            <a:ext cx="8596671" cy="4110963"/>
          </a:xfrm>
          <a:prstGeom prst="rect">
            <a:avLst/>
          </a:prstGeom>
        </p:spPr>
        <p:txBody>
          <a:bodyPr/>
          <a:lstStyle/>
          <a:p>
            <a:r>
              <a:rPr lang="en-US" sz="2400" dirty="0"/>
              <a:t>Launched original web series entitled “Anatomy of an Ally” in 2021, and Human Rights Series in 2022</a:t>
            </a:r>
            <a:endParaRPr lang="en-US" sz="2400" b="0" i="0" dirty="0">
              <a:solidFill>
                <a:srgbClr val="222222"/>
              </a:solidFill>
              <a:effectLst/>
              <a:latin typeface="Arial" panose="020B0604020202020204" pitchFamily="34" charset="0"/>
            </a:endParaRPr>
          </a:p>
          <a:p>
            <a:r>
              <a:rPr lang="en-US" sz="2400" b="0" i="0" dirty="0">
                <a:solidFill>
                  <a:srgbClr val="222222"/>
                </a:solidFill>
                <a:effectLst/>
                <a:latin typeface="Arial" panose="020B0604020202020204" pitchFamily="34" charset="0"/>
              </a:rPr>
              <a:t>Hosted JEDI-related CE courses</a:t>
            </a:r>
            <a:endParaRPr lang="en-US" sz="2200" dirty="0"/>
          </a:p>
        </p:txBody>
      </p:sp>
    </p:spTree>
    <p:extLst>
      <p:ext uri="{BB962C8B-B14F-4D97-AF65-F5344CB8AC3E}">
        <p14:creationId xmlns:p14="http://schemas.microsoft.com/office/powerpoint/2010/main" val="2596046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8"/>
          <p:cNvSpPr txBox="1">
            <a:spLocks noGrp="1"/>
          </p:cNvSpPr>
          <p:nvPr>
            <p:ph type="ctrTitle"/>
          </p:nvPr>
        </p:nvSpPr>
        <p:spPr>
          <a:xfrm>
            <a:off x="-845377" y="3022800"/>
            <a:ext cx="10644188" cy="812400"/>
          </a:xfrm>
          <a:prstGeom prst="rect">
            <a:avLst/>
          </a:prstGeom>
          <a:noFill/>
          <a:ln>
            <a:noFill/>
          </a:ln>
        </p:spPr>
        <p:txBody>
          <a:bodyPr spcFirstLastPara="1" vert="horz" wrap="square" lIns="45700" tIns="45700" rIns="45700" bIns="45700" rtlCol="0" anchor="b" anchorCtr="0">
            <a:noAutofit/>
          </a:bodyPr>
          <a:lstStyle/>
          <a:p>
            <a:pPr algn="r">
              <a:lnSpc>
                <a:spcPct val="115000"/>
              </a:lnSpc>
              <a:spcBef>
                <a:spcPts val="0"/>
              </a:spcBef>
              <a:buClr>
                <a:schemeClr val="accent1"/>
              </a:buClr>
              <a:buSzPts val="1900"/>
            </a:pPr>
            <a:r>
              <a:rPr lang="en" sz="4400" b="1" dirty="0">
                <a:solidFill>
                  <a:srgbClr val="1C4587"/>
                </a:solidFill>
              </a:rPr>
              <a:t>Student Involvement Committee</a:t>
            </a:r>
            <a:endParaRPr sz="4400" b="1" dirty="0">
              <a:solidFill>
                <a:srgbClr val="1C4587"/>
              </a:solidFill>
            </a:endParaRPr>
          </a:p>
        </p:txBody>
      </p:sp>
      <p:sp>
        <p:nvSpPr>
          <p:cNvPr id="144" name="Google Shape;144;p28"/>
          <p:cNvSpPr txBox="1">
            <a:spLocks noGrp="1"/>
          </p:cNvSpPr>
          <p:nvPr>
            <p:ph type="subTitle" idx="1"/>
          </p:nvPr>
        </p:nvSpPr>
        <p:spPr>
          <a:xfrm>
            <a:off x="3832751" y="4193100"/>
            <a:ext cx="5308400" cy="1655600"/>
          </a:xfrm>
          <a:prstGeom prst="rect">
            <a:avLst/>
          </a:prstGeom>
          <a:noFill/>
          <a:ln>
            <a:noFill/>
          </a:ln>
        </p:spPr>
        <p:txBody>
          <a:bodyPr spcFirstLastPara="1" vert="horz" wrap="square" lIns="45700" tIns="45700" rIns="45700" bIns="45700" rtlCol="0" anchor="t" anchorCtr="0">
            <a:noAutofit/>
          </a:bodyPr>
          <a:lstStyle/>
          <a:p>
            <a:pPr marL="0" indent="0" algn="r">
              <a:spcBef>
                <a:spcPts val="1600"/>
              </a:spcBef>
              <a:buClr>
                <a:schemeClr val="dk1"/>
              </a:buClr>
              <a:buSzPts val="1100"/>
              <a:buNone/>
            </a:pPr>
            <a:r>
              <a:rPr lang="en-US" sz="2133" b="1" dirty="0">
                <a:solidFill>
                  <a:srgbClr val="1C4587"/>
                </a:solidFill>
                <a:latin typeface="Calibri"/>
                <a:ea typeface="Calibri"/>
                <a:cs typeface="Calibri"/>
                <a:sym typeface="Calibri"/>
              </a:rPr>
              <a:t>Rebecca Whittaker, OTD, OTR/L</a:t>
            </a:r>
            <a:endParaRPr sz="2133" b="1" dirty="0">
              <a:solidFill>
                <a:srgbClr val="1C4587"/>
              </a:solidFill>
              <a:latin typeface="Calibri"/>
              <a:ea typeface="Calibri"/>
              <a:cs typeface="Calibri"/>
              <a:sym typeface="Calibri"/>
            </a:endParaRPr>
          </a:p>
          <a:p>
            <a:pPr marL="0" indent="0" algn="r">
              <a:spcBef>
                <a:spcPts val="1600"/>
              </a:spcBef>
              <a:buClr>
                <a:schemeClr val="dk1"/>
              </a:buClr>
              <a:buSzPts val="1100"/>
              <a:buNone/>
            </a:pPr>
            <a:r>
              <a:rPr lang="en" sz="2133" b="1" dirty="0">
                <a:solidFill>
                  <a:srgbClr val="1C4587"/>
                </a:solidFill>
                <a:latin typeface="Calibri"/>
                <a:ea typeface="Calibri"/>
                <a:cs typeface="Calibri"/>
                <a:sym typeface="Calibri"/>
              </a:rPr>
              <a:t>Student Involvement Committee Chair</a:t>
            </a:r>
            <a:endParaRPr sz="2133" b="1" dirty="0">
              <a:solidFill>
                <a:srgbClr val="1C4587"/>
              </a:solidFill>
              <a:latin typeface="Calibri"/>
              <a:ea typeface="Calibri"/>
              <a:cs typeface="Calibri"/>
              <a:sym typeface="Calibri"/>
            </a:endParaRPr>
          </a:p>
          <a:p>
            <a:pPr marL="0" indent="0" algn="r">
              <a:lnSpc>
                <a:spcPct val="115000"/>
              </a:lnSpc>
              <a:spcBef>
                <a:spcPts val="1600"/>
              </a:spcBef>
              <a:buClr>
                <a:schemeClr val="dk1"/>
              </a:buClr>
              <a:buSzPts val="1100"/>
              <a:buNone/>
            </a:pPr>
            <a:endParaRPr sz="2133" b="1" dirty="0">
              <a:solidFill>
                <a:srgbClr val="1C4587"/>
              </a:solidFill>
              <a:latin typeface="Calibri"/>
              <a:ea typeface="Calibri"/>
              <a:cs typeface="Calibri"/>
              <a:sym typeface="Calibri"/>
            </a:endParaRPr>
          </a:p>
          <a:p>
            <a:pPr marL="0" indent="0" algn="r">
              <a:lnSpc>
                <a:spcPct val="115000"/>
              </a:lnSpc>
              <a:spcBef>
                <a:spcPts val="1600"/>
              </a:spcBef>
              <a:buClr>
                <a:schemeClr val="dk1"/>
              </a:buClr>
              <a:buSzPts val="1100"/>
              <a:buNone/>
            </a:pPr>
            <a:endParaRPr sz="2133" b="1" dirty="0">
              <a:solidFill>
                <a:srgbClr val="1C4587"/>
              </a:solidFill>
              <a:latin typeface="Calibri"/>
              <a:ea typeface="Calibri"/>
              <a:cs typeface="Calibri"/>
              <a:sym typeface="Calibri"/>
            </a:endParaRPr>
          </a:p>
          <a:p>
            <a:pPr marL="0" indent="0" algn="r">
              <a:spcBef>
                <a:spcPts val="1600"/>
              </a:spcBef>
              <a:buClr>
                <a:schemeClr val="dk1"/>
              </a:buClr>
              <a:buSzPts val="1100"/>
              <a:buNone/>
            </a:pPr>
            <a:endParaRPr sz="2400" b="1" dirty="0">
              <a:solidFill>
                <a:srgbClr val="1C4587"/>
              </a:solidFill>
            </a:endParaRPr>
          </a:p>
        </p:txBody>
      </p:sp>
      <p:pic>
        <p:nvPicPr>
          <p:cNvPr id="145" name="Google Shape;145;p28" descr="Google Shape;56;p1"/>
          <p:cNvPicPr preferRelativeResize="0"/>
          <p:nvPr/>
        </p:nvPicPr>
        <p:blipFill rotWithShape="1">
          <a:blip r:embed="rId3">
            <a:alphaModFix/>
          </a:blip>
          <a:srcRect/>
          <a:stretch/>
        </p:blipFill>
        <p:spPr>
          <a:xfrm>
            <a:off x="1358835" y="355649"/>
            <a:ext cx="6235765" cy="1739851"/>
          </a:xfrm>
          <a:prstGeom prst="rect">
            <a:avLst/>
          </a:prstGeom>
          <a:noFill/>
          <a:ln>
            <a:noFill/>
          </a:ln>
        </p:spPr>
      </p:pic>
      <p:pic>
        <p:nvPicPr>
          <p:cNvPr id="7" name="Picture 6">
            <a:extLst>
              <a:ext uri="{FF2B5EF4-FFF2-40B4-BE49-F238E27FC236}">
                <a16:creationId xmlns:a16="http://schemas.microsoft.com/office/drawing/2014/main" id="{CB223808-F780-2A48-A146-F2B03F5E9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677333" y="406400"/>
            <a:ext cx="8596800" cy="1320800"/>
          </a:xfrm>
          <a:prstGeom prst="rect">
            <a:avLst/>
          </a:prstGeom>
        </p:spPr>
        <p:txBody>
          <a:bodyPr spcFirstLastPara="1" vert="horz" wrap="square" lIns="45700" tIns="45700" rIns="45700" bIns="45700" rtlCol="0" anchor="t" anchorCtr="0">
            <a:noAutofit/>
          </a:bodyPr>
          <a:lstStyle/>
          <a:p>
            <a:r>
              <a:rPr lang="en" b="1" dirty="0"/>
              <a:t>Student Involvement Committee</a:t>
            </a:r>
            <a:endParaRPr b="1" dirty="0"/>
          </a:p>
        </p:txBody>
      </p:sp>
      <p:sp>
        <p:nvSpPr>
          <p:cNvPr id="153" name="Google Shape;153;p29"/>
          <p:cNvSpPr txBox="1">
            <a:spLocks noGrp="1"/>
          </p:cNvSpPr>
          <p:nvPr>
            <p:ph type="body" idx="1"/>
          </p:nvPr>
        </p:nvSpPr>
        <p:spPr>
          <a:xfrm>
            <a:off x="228599" y="1246000"/>
            <a:ext cx="9486901" cy="5612000"/>
          </a:xfrm>
          <a:prstGeom prst="rect">
            <a:avLst/>
          </a:prstGeom>
        </p:spPr>
        <p:txBody>
          <a:bodyPr spcFirstLastPara="1" vert="horz" wrap="square" lIns="45700" tIns="45700" rIns="45700" bIns="45700" rtlCol="0" anchor="t" anchorCtr="0">
            <a:noAutofit/>
          </a:bodyPr>
          <a:lstStyle/>
          <a:p>
            <a:pPr marL="211662" indent="0" fontAlgn="base">
              <a:buNone/>
            </a:pPr>
            <a:r>
              <a:rPr lang="en-US" sz="2000" b="1" dirty="0"/>
              <a:t>Mission: </a:t>
            </a:r>
            <a:r>
              <a:rPr lang="en-US" sz="2000" dirty="0"/>
              <a:t>TNOTA’s student involvement committee is comprised of OT practitioners and OT/OTA students who work together to advocate for, support, and facilitate the success of students through a variety of initiatives, programs, and presentations designed specifically to assist in the growth of OT practitioners.</a:t>
            </a:r>
            <a:endParaRPr lang="en-US" sz="1600" b="1" dirty="0"/>
          </a:p>
          <a:p>
            <a:pPr fontAlgn="base"/>
            <a:r>
              <a:rPr lang="en-US" sz="2000" b="1" dirty="0"/>
              <a:t>Student Sunday weekly posts </a:t>
            </a:r>
            <a:endParaRPr lang="en-US" sz="1600" b="1" dirty="0"/>
          </a:p>
          <a:p>
            <a:pPr fontAlgn="base"/>
            <a:r>
              <a:rPr lang="en-US" sz="2000" b="1" dirty="0"/>
              <a:t>Student Social Media Takeovers</a:t>
            </a:r>
            <a:endParaRPr lang="en-US" sz="1600" b="1" dirty="0"/>
          </a:p>
          <a:p>
            <a:pPr fontAlgn="base"/>
            <a:r>
              <a:rPr lang="en-US" sz="2000" b="1" dirty="0"/>
              <a:t>Student Quarterly Spotlight</a:t>
            </a:r>
            <a:endParaRPr lang="en-US" sz="1600" b="1" dirty="0"/>
          </a:p>
          <a:p>
            <a:pPr fontAlgn="base"/>
            <a:r>
              <a:rPr lang="en-US" sz="2000" b="1" dirty="0">
                <a:hlinkClick r:id="rId3"/>
              </a:rPr>
              <a:t>Student Section on the TNOTA Website</a:t>
            </a:r>
            <a:endParaRPr lang="en-US" sz="1600" b="1" dirty="0"/>
          </a:p>
          <a:p>
            <a:pPr lvl="1" fontAlgn="base"/>
            <a:r>
              <a:rPr lang="en-US" sz="1800" dirty="0"/>
              <a:t>Homepage, Student Forum, Quarterly Virtual Chats, Student Opportunities, Resources </a:t>
            </a:r>
            <a:endParaRPr lang="en-US" sz="1400" dirty="0"/>
          </a:p>
          <a:p>
            <a:pPr fontAlgn="base"/>
            <a:r>
              <a:rPr lang="en-US" sz="2000" b="1" dirty="0"/>
              <a:t>Student Quarterly Virtual Chats</a:t>
            </a:r>
            <a:endParaRPr lang="en-US" sz="1600" b="1" dirty="0"/>
          </a:p>
          <a:p>
            <a:pPr lvl="1" fontAlgn="base"/>
            <a:r>
              <a:rPr lang="en-US" sz="1800" dirty="0"/>
              <a:t>Oct. 4th: Entrepreneurship with Anna Anderson</a:t>
            </a:r>
            <a:endParaRPr lang="en-US" sz="1400" dirty="0"/>
          </a:p>
          <a:p>
            <a:pPr lvl="1" fontAlgn="base"/>
            <a:r>
              <a:rPr lang="en-US" sz="1800" dirty="0"/>
              <a:t>Spring: Miles from OT exam prepper </a:t>
            </a:r>
          </a:p>
          <a:p>
            <a:pPr fontAlgn="base"/>
            <a:r>
              <a:rPr lang="en-US" sz="2000" b="1" dirty="0"/>
              <a:t> NEW Student Leadership Meetings</a:t>
            </a:r>
            <a:endParaRPr lang="en-US" sz="2000" dirty="0"/>
          </a:p>
          <a:p>
            <a:pPr marL="211662" indent="0">
              <a:buNone/>
            </a:pPr>
            <a:br>
              <a:rPr lang="en-US" sz="2000" dirty="0"/>
            </a:br>
            <a:endParaRPr dirty="0">
              <a:solidFill>
                <a:schemeClr val="tx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677333" y="406400"/>
            <a:ext cx="8596800" cy="1320800"/>
          </a:xfrm>
          <a:prstGeom prst="rect">
            <a:avLst/>
          </a:prstGeom>
          <a:noFill/>
          <a:ln>
            <a:noFill/>
          </a:ln>
        </p:spPr>
        <p:txBody>
          <a:bodyPr spcFirstLastPara="1" vert="horz" wrap="square" lIns="45700" tIns="45700" rIns="45700" bIns="45700" rtlCol="0" anchor="t" anchorCtr="0">
            <a:noAutofit/>
          </a:bodyPr>
          <a:lstStyle/>
          <a:p>
            <a:pPr>
              <a:lnSpc>
                <a:spcPct val="111111"/>
              </a:lnSpc>
              <a:buSzPts val="2700"/>
            </a:pPr>
            <a:r>
              <a:rPr lang="en" b="1" dirty="0"/>
              <a:t>“What is OT?” Student Video Contest</a:t>
            </a:r>
            <a:endParaRPr b="1" dirty="0"/>
          </a:p>
        </p:txBody>
      </p:sp>
      <p:sp>
        <p:nvSpPr>
          <p:cNvPr id="160" name="Google Shape;160;p30"/>
          <p:cNvSpPr txBox="1">
            <a:spLocks noGrp="1"/>
          </p:cNvSpPr>
          <p:nvPr>
            <p:ph type="body" idx="1"/>
          </p:nvPr>
        </p:nvSpPr>
        <p:spPr>
          <a:xfrm>
            <a:off x="1189225" y="593731"/>
            <a:ext cx="8084908" cy="1320800"/>
          </a:xfrm>
          <a:prstGeom prst="rect">
            <a:avLst/>
          </a:prstGeom>
        </p:spPr>
        <p:txBody>
          <a:bodyPr spcFirstLastPara="1" vert="horz" wrap="square" lIns="45700" tIns="45700" rIns="45700" bIns="45700" rtlCol="0" anchor="b" anchorCtr="0">
            <a:noAutofit/>
          </a:bodyPr>
          <a:lstStyle/>
          <a:p>
            <a:pPr marL="0" indent="0" algn="ctr"/>
            <a:r>
              <a:rPr lang="en" sz="2667" b="1" u="sng" dirty="0"/>
              <a:t>2022 Winner: </a:t>
            </a:r>
            <a:endParaRPr sz="2667" b="1" u="sng" dirty="0"/>
          </a:p>
          <a:p>
            <a:pPr algn="ctr"/>
            <a:r>
              <a:rPr lang="en-US" b="1" dirty="0"/>
              <a:t>University of Tennessee Health Science Center</a:t>
            </a:r>
            <a:endParaRPr lang="en-US" sz="2800" dirty="0"/>
          </a:p>
        </p:txBody>
      </p:sp>
      <p:pic>
        <p:nvPicPr>
          <p:cNvPr id="159" name="Google Shape;159;p30" descr="Picture 7"/>
          <p:cNvPicPr preferRelativeResize="0"/>
          <p:nvPr/>
        </p:nvPicPr>
        <p:blipFill rotWithShape="1">
          <a:blip r:embed="rId4">
            <a:alphaModFix/>
          </a:blip>
          <a:srcRect/>
          <a:stretch/>
        </p:blipFill>
        <p:spPr>
          <a:xfrm>
            <a:off x="457201" y="6142962"/>
            <a:ext cx="2349503" cy="683300"/>
          </a:xfrm>
          <a:prstGeom prst="rect">
            <a:avLst/>
          </a:prstGeom>
          <a:noFill/>
          <a:ln>
            <a:noFill/>
          </a:ln>
        </p:spPr>
      </p:pic>
      <p:pic>
        <p:nvPicPr>
          <p:cNvPr id="7" name="Online Media 6" descr="&quot;What is OT?&quot;">
            <a:hlinkClick r:id="" action="ppaction://media"/>
            <a:extLst>
              <a:ext uri="{FF2B5EF4-FFF2-40B4-BE49-F238E27FC236}">
                <a16:creationId xmlns:a16="http://schemas.microsoft.com/office/drawing/2014/main" id="{02A3DB57-C098-51BA-3429-1768FA7E6230}"/>
              </a:ext>
            </a:extLst>
          </p:cNvPr>
          <p:cNvPicPr>
            <a:picLocks noRot="1" noChangeAspect="1"/>
          </p:cNvPicPr>
          <p:nvPr>
            <a:videoFile r:link="rId1"/>
          </p:nvPr>
        </p:nvPicPr>
        <p:blipFill>
          <a:blip r:embed="rId5"/>
          <a:stretch>
            <a:fillRect/>
          </a:stretch>
        </p:blipFill>
        <p:spPr>
          <a:xfrm>
            <a:off x="1988481" y="2079410"/>
            <a:ext cx="6860568" cy="3876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77334" y="292100"/>
            <a:ext cx="8596668" cy="1320800"/>
          </a:xfrm>
        </p:spPr>
        <p:txBody>
          <a:bodyPr/>
          <a:lstStyle/>
          <a:p>
            <a:r>
              <a:rPr lang="en-US" b="1" spc="-51" dirty="0">
                <a:latin typeface="Arial" charset="0"/>
                <a:ea typeface="Arial" charset="0"/>
                <a:cs typeface="Arial" charset="0"/>
              </a:rPr>
              <a:t>Board Members: Who We Are</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002007843"/>
              </p:ext>
            </p:extLst>
          </p:nvPr>
        </p:nvGraphicFramePr>
        <p:xfrm>
          <a:off x="457200" y="1998331"/>
          <a:ext cx="9254682" cy="1981200"/>
        </p:xfrm>
        <a:graphic>
          <a:graphicData uri="http://schemas.openxmlformats.org/drawingml/2006/table">
            <a:tbl>
              <a:tblPr firstRow="1" bandRow="1">
                <a:tableStyleId>{5C22544A-7EE6-4342-B048-85BDC9FD1C3A}</a:tableStyleId>
              </a:tblPr>
              <a:tblGrid>
                <a:gridCol w="4627341">
                  <a:extLst>
                    <a:ext uri="{9D8B030D-6E8A-4147-A177-3AD203B41FA5}">
                      <a16:colId xmlns:a16="http://schemas.microsoft.com/office/drawing/2014/main" val="20000"/>
                    </a:ext>
                  </a:extLst>
                </a:gridCol>
                <a:gridCol w="4627341">
                  <a:extLst>
                    <a:ext uri="{9D8B030D-6E8A-4147-A177-3AD203B41FA5}">
                      <a16:colId xmlns:a16="http://schemas.microsoft.com/office/drawing/2014/main" val="20001"/>
                    </a:ext>
                  </a:extLst>
                </a:gridCol>
              </a:tblGrid>
              <a:tr h="346808">
                <a:tc gridSpan="2">
                  <a:txBody>
                    <a:bodyPr/>
                    <a:lstStyle/>
                    <a:p>
                      <a:r>
                        <a:rPr lang="en-US" sz="2000" dirty="0"/>
                        <a:t>Board</a:t>
                      </a:r>
                      <a:r>
                        <a:rPr lang="en-US" sz="2000" baseline="0" dirty="0"/>
                        <a:t> Position (Elected)</a:t>
                      </a:r>
                      <a:endParaRPr lang="en-US" sz="2000" dirty="0"/>
                    </a:p>
                  </a:txBody>
                  <a:tcPr/>
                </a:tc>
                <a:tc hMerge="1">
                  <a:txBody>
                    <a:bodyPr/>
                    <a:lstStyle/>
                    <a:p>
                      <a:endParaRPr lang="en-US" dirty="0"/>
                    </a:p>
                  </a:txBody>
                  <a:tcPr/>
                </a:tc>
                <a:extLst>
                  <a:ext uri="{0D108BD9-81ED-4DB2-BD59-A6C34878D82A}">
                    <a16:rowId xmlns:a16="http://schemas.microsoft.com/office/drawing/2014/main" val="10000"/>
                  </a:ext>
                </a:extLst>
              </a:tr>
              <a:tr h="346808">
                <a:tc>
                  <a:txBody>
                    <a:bodyPr/>
                    <a:lstStyle/>
                    <a:p>
                      <a:r>
                        <a:rPr lang="en-US" sz="2000" dirty="0"/>
                        <a:t>President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Cindy Blackwell, OTD, OTR/L</a:t>
                      </a:r>
                    </a:p>
                  </a:txBody>
                  <a:tcPr/>
                </a:tc>
                <a:extLst>
                  <a:ext uri="{0D108BD9-81ED-4DB2-BD59-A6C34878D82A}">
                    <a16:rowId xmlns:a16="http://schemas.microsoft.com/office/drawing/2014/main" val="10001"/>
                  </a:ext>
                </a:extLst>
              </a:tr>
              <a:tr h="346808">
                <a:tc>
                  <a:txBody>
                    <a:bodyPr/>
                    <a:lstStyle/>
                    <a:p>
                      <a:r>
                        <a:rPr lang="en-US" sz="2000" dirty="0"/>
                        <a:t>Vice President, Conference Chair</a:t>
                      </a:r>
                    </a:p>
                  </a:txBody>
                  <a:tcPr/>
                </a:tc>
                <a:tc>
                  <a:txBody>
                    <a:bodyPr/>
                    <a:lstStyle/>
                    <a:p>
                      <a:r>
                        <a:rPr lang="en-US" sz="2000" dirty="0"/>
                        <a:t>Whitney Joy, OTR/L</a:t>
                      </a:r>
                    </a:p>
                  </a:txBody>
                  <a:tcPr/>
                </a:tc>
                <a:extLst>
                  <a:ext uri="{0D108BD9-81ED-4DB2-BD59-A6C34878D82A}">
                    <a16:rowId xmlns:a16="http://schemas.microsoft.com/office/drawing/2014/main" val="10002"/>
                  </a:ext>
                </a:extLst>
              </a:tr>
              <a:tr h="346808">
                <a:tc>
                  <a:txBody>
                    <a:bodyPr/>
                    <a:lstStyle/>
                    <a:p>
                      <a:r>
                        <a:rPr lang="en-US" sz="2000" dirty="0"/>
                        <a:t>Secretary</a:t>
                      </a:r>
                    </a:p>
                  </a:txBody>
                  <a:tcPr/>
                </a:tc>
                <a:tc>
                  <a:txBody>
                    <a:bodyPr/>
                    <a:lstStyle/>
                    <a:p>
                      <a:r>
                        <a:rPr lang="en-US" sz="2000" dirty="0" err="1"/>
                        <a:t>Anye</a:t>
                      </a:r>
                      <a:r>
                        <a:rPr lang="en-US" sz="2000" dirty="0"/>
                        <a:t> </a:t>
                      </a:r>
                      <a:r>
                        <a:rPr lang="en-US" sz="2000" dirty="0" err="1"/>
                        <a:t>Bonzell</a:t>
                      </a:r>
                      <a:r>
                        <a:rPr lang="en-US" sz="2000" dirty="0"/>
                        <a:t>, MS, OTR/L</a:t>
                      </a:r>
                    </a:p>
                  </a:txBody>
                  <a:tcPr/>
                </a:tc>
                <a:extLst>
                  <a:ext uri="{0D108BD9-81ED-4DB2-BD59-A6C34878D82A}">
                    <a16:rowId xmlns:a16="http://schemas.microsoft.com/office/drawing/2014/main" val="10003"/>
                  </a:ext>
                </a:extLst>
              </a:tr>
              <a:tr h="346808">
                <a:tc>
                  <a:txBody>
                    <a:bodyPr/>
                    <a:lstStyle/>
                    <a:p>
                      <a:r>
                        <a:rPr lang="en-US" sz="2000" dirty="0"/>
                        <a:t>Treasurer</a:t>
                      </a:r>
                    </a:p>
                  </a:txBody>
                  <a:tcPr/>
                </a:tc>
                <a:tc>
                  <a:txBody>
                    <a:bodyPr/>
                    <a:lstStyle/>
                    <a:p>
                      <a:r>
                        <a:rPr lang="en-US" sz="2000" dirty="0"/>
                        <a:t>Kelsey Vaughn, OTD, OTR/L</a:t>
                      </a:r>
                    </a:p>
                  </a:txBody>
                  <a:tcPr/>
                </a:tc>
                <a:extLst>
                  <a:ext uri="{0D108BD9-81ED-4DB2-BD59-A6C34878D82A}">
                    <a16:rowId xmlns:a16="http://schemas.microsoft.com/office/drawing/2014/main" val="10004"/>
                  </a:ext>
                </a:extLst>
              </a:tr>
            </a:tbl>
          </a:graphicData>
        </a:graphic>
      </p:graphicFrame>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1264817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ctrTitle"/>
          </p:nvPr>
        </p:nvSpPr>
        <p:spPr>
          <a:xfrm>
            <a:off x="633933" y="2859433"/>
            <a:ext cx="8913600" cy="1740000"/>
          </a:xfrm>
          <a:prstGeom prst="rect">
            <a:avLst/>
          </a:prstGeom>
          <a:noFill/>
          <a:ln>
            <a:noFill/>
          </a:ln>
        </p:spPr>
        <p:txBody>
          <a:bodyPr spcFirstLastPara="1" vert="horz" wrap="square" lIns="45700" tIns="45700" rIns="45700" bIns="45700" rtlCol="0" anchor="b" anchorCtr="0">
            <a:noAutofit/>
          </a:bodyPr>
          <a:lstStyle/>
          <a:p>
            <a:pPr algn="r">
              <a:lnSpc>
                <a:spcPct val="115000"/>
              </a:lnSpc>
              <a:spcBef>
                <a:spcPts val="0"/>
              </a:spcBef>
              <a:buClr>
                <a:schemeClr val="accent1"/>
              </a:buClr>
              <a:buSzPts val="1900"/>
            </a:pPr>
            <a:r>
              <a:rPr lang="en" b="1" dirty="0">
                <a:solidFill>
                  <a:srgbClr val="1C4587"/>
                </a:solidFill>
              </a:rPr>
              <a:t>Mentorship Committee</a:t>
            </a:r>
            <a:endParaRPr b="1" dirty="0">
              <a:solidFill>
                <a:srgbClr val="1C4587"/>
              </a:solidFill>
            </a:endParaRPr>
          </a:p>
          <a:p>
            <a:pPr algn="r">
              <a:spcBef>
                <a:spcPts val="0"/>
              </a:spcBef>
              <a:buClr>
                <a:schemeClr val="accent1"/>
              </a:buClr>
              <a:buSzPts val="1900"/>
            </a:pPr>
            <a:endParaRPr b="1" dirty="0">
              <a:solidFill>
                <a:srgbClr val="1C4587"/>
              </a:solidFill>
            </a:endParaRPr>
          </a:p>
        </p:txBody>
      </p:sp>
      <p:sp>
        <p:nvSpPr>
          <p:cNvPr id="169" name="Google Shape;169;p31"/>
          <p:cNvSpPr txBox="1">
            <a:spLocks noGrp="1"/>
          </p:cNvSpPr>
          <p:nvPr>
            <p:ph type="subTitle" idx="1"/>
          </p:nvPr>
        </p:nvSpPr>
        <p:spPr>
          <a:xfrm>
            <a:off x="3832751" y="4002043"/>
            <a:ext cx="5308400" cy="1655600"/>
          </a:xfrm>
          <a:prstGeom prst="rect">
            <a:avLst/>
          </a:prstGeom>
          <a:noFill/>
          <a:ln>
            <a:noFill/>
          </a:ln>
        </p:spPr>
        <p:txBody>
          <a:bodyPr spcFirstLastPara="1" vert="horz" wrap="square" lIns="45700" tIns="45700" rIns="45700" bIns="45700" rtlCol="0" anchor="t" anchorCtr="0">
            <a:noAutofit/>
          </a:bodyPr>
          <a:lstStyle/>
          <a:p>
            <a:pPr marL="0" indent="0" algn="r">
              <a:spcBef>
                <a:spcPts val="1600"/>
              </a:spcBef>
              <a:buClr>
                <a:schemeClr val="dk1"/>
              </a:buClr>
              <a:buSzPts val="1100"/>
              <a:buNone/>
            </a:pPr>
            <a:r>
              <a:rPr lang="en" sz="2133" b="1" dirty="0">
                <a:solidFill>
                  <a:srgbClr val="1C4587"/>
                </a:solidFill>
                <a:latin typeface="Calibri"/>
                <a:ea typeface="Calibri"/>
                <a:cs typeface="Calibri"/>
                <a:sym typeface="Calibri"/>
              </a:rPr>
              <a:t>Valery Hanks, OTR/L, CPAM, C/NDT</a:t>
            </a:r>
            <a:endParaRPr sz="2133" b="1" dirty="0">
              <a:solidFill>
                <a:srgbClr val="1C4587"/>
              </a:solidFill>
              <a:latin typeface="Calibri"/>
              <a:ea typeface="Calibri"/>
              <a:cs typeface="Calibri"/>
              <a:sym typeface="Calibri"/>
            </a:endParaRPr>
          </a:p>
          <a:p>
            <a:pPr marL="0" indent="0" algn="r">
              <a:spcBef>
                <a:spcPts val="1600"/>
              </a:spcBef>
              <a:buClr>
                <a:schemeClr val="dk1"/>
              </a:buClr>
              <a:buSzPts val="1100"/>
              <a:buNone/>
            </a:pPr>
            <a:r>
              <a:rPr lang="en" sz="2133" b="1" dirty="0">
                <a:solidFill>
                  <a:srgbClr val="1C4587"/>
                </a:solidFill>
                <a:latin typeface="Calibri"/>
                <a:ea typeface="Calibri"/>
                <a:cs typeface="Calibri"/>
                <a:sym typeface="Calibri"/>
              </a:rPr>
              <a:t>Mentorship Committee Co-Chair</a:t>
            </a:r>
            <a:endParaRPr sz="2133" b="1" dirty="0">
              <a:solidFill>
                <a:srgbClr val="1C4587"/>
              </a:solidFill>
              <a:latin typeface="Calibri"/>
              <a:ea typeface="Calibri"/>
              <a:cs typeface="Calibri"/>
              <a:sym typeface="Calibri"/>
            </a:endParaRPr>
          </a:p>
          <a:p>
            <a:pPr marL="0" indent="0" algn="r">
              <a:lnSpc>
                <a:spcPct val="115000"/>
              </a:lnSpc>
              <a:spcBef>
                <a:spcPts val="1600"/>
              </a:spcBef>
              <a:buClr>
                <a:schemeClr val="dk1"/>
              </a:buClr>
              <a:buSzPts val="1100"/>
              <a:buNone/>
            </a:pPr>
            <a:endParaRPr sz="2133" b="1" dirty="0">
              <a:solidFill>
                <a:srgbClr val="1C4587"/>
              </a:solidFill>
              <a:latin typeface="Calibri"/>
              <a:ea typeface="Calibri"/>
              <a:cs typeface="Calibri"/>
              <a:sym typeface="Calibri"/>
            </a:endParaRPr>
          </a:p>
          <a:p>
            <a:pPr marL="0" indent="0" algn="r">
              <a:lnSpc>
                <a:spcPct val="115000"/>
              </a:lnSpc>
              <a:spcBef>
                <a:spcPts val="1600"/>
              </a:spcBef>
              <a:buClr>
                <a:schemeClr val="dk1"/>
              </a:buClr>
              <a:buSzPts val="1100"/>
              <a:buNone/>
            </a:pPr>
            <a:endParaRPr sz="2133" b="1" dirty="0">
              <a:solidFill>
                <a:srgbClr val="1C4587"/>
              </a:solidFill>
              <a:latin typeface="Calibri"/>
              <a:ea typeface="Calibri"/>
              <a:cs typeface="Calibri"/>
              <a:sym typeface="Calibri"/>
            </a:endParaRPr>
          </a:p>
          <a:p>
            <a:pPr marL="0" indent="0" algn="r">
              <a:spcBef>
                <a:spcPts val="1600"/>
              </a:spcBef>
              <a:buClr>
                <a:schemeClr val="dk1"/>
              </a:buClr>
              <a:buSzPts val="1100"/>
              <a:buNone/>
            </a:pPr>
            <a:endParaRPr sz="2400" b="1" dirty="0">
              <a:solidFill>
                <a:srgbClr val="1C4587"/>
              </a:solidFill>
            </a:endParaRPr>
          </a:p>
        </p:txBody>
      </p:sp>
      <p:pic>
        <p:nvPicPr>
          <p:cNvPr id="170" name="Google Shape;170;p31" descr="Google Shape;56;p1"/>
          <p:cNvPicPr preferRelativeResize="0"/>
          <p:nvPr/>
        </p:nvPicPr>
        <p:blipFill rotWithShape="1">
          <a:blip r:embed="rId3">
            <a:alphaModFix/>
          </a:blip>
          <a:srcRect/>
          <a:stretch/>
        </p:blipFill>
        <p:spPr>
          <a:xfrm>
            <a:off x="1358835" y="355649"/>
            <a:ext cx="6235765" cy="1739851"/>
          </a:xfrm>
          <a:prstGeom prst="rect">
            <a:avLst/>
          </a:prstGeom>
          <a:noFill/>
          <a:ln>
            <a:noFill/>
          </a:ln>
        </p:spPr>
      </p:pic>
      <p:pic>
        <p:nvPicPr>
          <p:cNvPr id="7" name="Picture 6">
            <a:extLst>
              <a:ext uri="{FF2B5EF4-FFF2-40B4-BE49-F238E27FC236}">
                <a16:creationId xmlns:a16="http://schemas.microsoft.com/office/drawing/2014/main" id="{FCD0B80A-1E55-484E-BFCB-A200AD1F4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xfrm>
            <a:off x="658283" y="311150"/>
            <a:ext cx="8596800" cy="622300"/>
          </a:xfrm>
          <a:prstGeom prst="rect">
            <a:avLst/>
          </a:prstGeom>
        </p:spPr>
        <p:txBody>
          <a:bodyPr spcFirstLastPara="1" vert="horz" wrap="square" lIns="45700" tIns="45700" rIns="45700" bIns="45700" rtlCol="0" anchor="t" anchorCtr="0">
            <a:noAutofit/>
          </a:bodyPr>
          <a:lstStyle/>
          <a:p>
            <a:r>
              <a:rPr lang="en-US" b="1" dirty="0"/>
              <a:t>Mentorship Committee</a:t>
            </a:r>
          </a:p>
        </p:txBody>
      </p:sp>
      <p:sp>
        <p:nvSpPr>
          <p:cNvPr id="186" name="Google Shape;186;p33"/>
          <p:cNvSpPr txBox="1"/>
          <p:nvPr/>
        </p:nvSpPr>
        <p:spPr>
          <a:xfrm>
            <a:off x="101600" y="1422401"/>
            <a:ext cx="9754800" cy="5498901"/>
          </a:xfrm>
          <a:prstGeom prst="rect">
            <a:avLst/>
          </a:prstGeom>
          <a:noFill/>
          <a:ln>
            <a:noFill/>
          </a:ln>
        </p:spPr>
        <p:txBody>
          <a:bodyPr spcFirstLastPara="1" wrap="square" lIns="121900" tIns="121900" rIns="121900" bIns="121900" anchor="t" anchorCtr="0">
            <a:spAutoFit/>
          </a:bodyPr>
          <a:lstStyle/>
          <a:p>
            <a:pPr marL="368968" lvl="1" indent="-64168" defTabSz="190194">
              <a:spcBef>
                <a:spcPts val="400"/>
              </a:spcBef>
              <a:buClrTx/>
              <a:buSzPct val="100000"/>
              <a:buFontTx/>
              <a:buChar char="•"/>
              <a:defRPr sz="1040"/>
            </a:pPr>
            <a:r>
              <a:rPr lang="en-US" sz="2200" dirty="0"/>
              <a:t>Co-chairs: Valery Hanks and Morgan Webb</a:t>
            </a:r>
          </a:p>
          <a:p>
            <a:pPr marL="368968" lvl="1" indent="-64168" defTabSz="190194">
              <a:spcBef>
                <a:spcPts val="400"/>
              </a:spcBef>
              <a:buClrTx/>
              <a:buSzPct val="100000"/>
              <a:buFontTx/>
              <a:buChar char="•"/>
              <a:defRPr sz="1040"/>
            </a:pPr>
            <a:r>
              <a:rPr lang="en-US" sz="2200" dirty="0"/>
              <a:t>7 committee members: 6 OTs and 1 OTA</a:t>
            </a:r>
          </a:p>
          <a:p>
            <a:pPr marL="368968" lvl="1" indent="-64168" defTabSz="190194">
              <a:spcBef>
                <a:spcPts val="400"/>
              </a:spcBef>
              <a:buClrTx/>
              <a:buSzPct val="100000"/>
              <a:buFontTx/>
              <a:buChar char="•"/>
              <a:defRPr sz="1040"/>
            </a:pPr>
            <a:r>
              <a:rPr lang="en-US" sz="2200" dirty="0"/>
              <a:t>Name changed from “Mentorship and Leadership Committee” to “Mentorship Committee” in July 2022</a:t>
            </a:r>
          </a:p>
          <a:p>
            <a:pPr marL="368968" lvl="1" indent="-64168" defTabSz="190194">
              <a:spcBef>
                <a:spcPts val="400"/>
              </a:spcBef>
              <a:buClrTx/>
              <a:buSzPct val="100000"/>
              <a:buFontTx/>
              <a:buChar char="•"/>
              <a:defRPr sz="1040"/>
            </a:pPr>
            <a:r>
              <a:rPr lang="en-US" sz="2200" dirty="0"/>
              <a:t>3</a:t>
            </a:r>
            <a:r>
              <a:rPr lang="en-US" sz="2200" baseline="30000" dirty="0"/>
              <a:t>rd</a:t>
            </a:r>
            <a:r>
              <a:rPr lang="en-US" sz="2200" dirty="0"/>
              <a:t> Cycle of Mentorship Program: February 1-August 1, 2022, was smaller than previous cycles with 10 pairings</a:t>
            </a:r>
          </a:p>
          <a:p>
            <a:pPr marL="826168" lvl="2" indent="-64168" defTabSz="190194">
              <a:spcBef>
                <a:spcPts val="400"/>
              </a:spcBef>
              <a:buSzPct val="100000"/>
              <a:buFontTx/>
              <a:buChar char="•"/>
              <a:defRPr sz="1040"/>
            </a:pPr>
            <a:r>
              <a:rPr lang="en-US" sz="2200" dirty="0"/>
              <a:t>2</a:t>
            </a:r>
            <a:r>
              <a:rPr lang="en-US" sz="2200" baseline="30000" dirty="0"/>
              <a:t>nd</a:t>
            </a:r>
            <a:r>
              <a:rPr lang="en-US" sz="2200" dirty="0"/>
              <a:t> cycle: 68 pairings</a:t>
            </a:r>
          </a:p>
          <a:p>
            <a:pPr marL="826168" lvl="2" indent="-64168" defTabSz="190194">
              <a:spcBef>
                <a:spcPts val="400"/>
              </a:spcBef>
              <a:buSzPct val="100000"/>
              <a:buFontTx/>
              <a:buChar char="•"/>
              <a:defRPr sz="1040"/>
            </a:pPr>
            <a:r>
              <a:rPr lang="en-US" sz="2200" dirty="0"/>
              <a:t>1</a:t>
            </a:r>
            <a:r>
              <a:rPr lang="en-US" sz="2200" baseline="30000" dirty="0"/>
              <a:t>st</a:t>
            </a:r>
            <a:r>
              <a:rPr lang="en-US" sz="2200" dirty="0"/>
              <a:t> cycle: 34 pairings</a:t>
            </a:r>
          </a:p>
          <a:p>
            <a:pPr marL="368968" lvl="1" indent="-64168" defTabSz="190194">
              <a:spcBef>
                <a:spcPts val="400"/>
              </a:spcBef>
              <a:buSzPct val="100000"/>
              <a:buFontTx/>
              <a:buChar char="•"/>
              <a:defRPr sz="1040"/>
            </a:pPr>
            <a:r>
              <a:rPr lang="en-US" sz="2200" dirty="0"/>
              <a:t>Working with the Diversity of Inclusion Committee to share cycle demographics</a:t>
            </a:r>
          </a:p>
          <a:p>
            <a:pPr marL="368968" lvl="1" indent="-64168" defTabSz="190194">
              <a:spcBef>
                <a:spcPts val="400"/>
              </a:spcBef>
              <a:buSzPct val="100000"/>
              <a:buFontTx/>
              <a:buChar char="•"/>
              <a:defRPr sz="1040"/>
            </a:pPr>
            <a:r>
              <a:rPr lang="en-US" sz="2200" dirty="0"/>
              <a:t>The 4</a:t>
            </a:r>
            <a:r>
              <a:rPr lang="en-US" sz="2200" baseline="30000" dirty="0"/>
              <a:t>th</a:t>
            </a:r>
            <a:r>
              <a:rPr lang="en-US" sz="2200" dirty="0"/>
              <a:t> Cycle will begin February 1, 2023 and run until September 30, 2023</a:t>
            </a:r>
          </a:p>
          <a:p>
            <a:pPr marL="826168" lvl="2" indent="-64168" defTabSz="190194">
              <a:spcBef>
                <a:spcPts val="400"/>
              </a:spcBef>
              <a:buSzPct val="100000"/>
              <a:buFontTx/>
              <a:buChar char="•"/>
              <a:defRPr sz="1040"/>
            </a:pPr>
            <a:r>
              <a:rPr lang="en-US" sz="2200" dirty="0"/>
              <a:t>Mentor applications will open November 1, 2022</a:t>
            </a:r>
          </a:p>
          <a:p>
            <a:pPr marL="826168" lvl="2" indent="-64168" defTabSz="190194">
              <a:spcBef>
                <a:spcPts val="400"/>
              </a:spcBef>
              <a:buSzPct val="100000"/>
              <a:buFontTx/>
              <a:buChar char="•"/>
              <a:defRPr sz="1040"/>
            </a:pPr>
            <a:r>
              <a:rPr lang="en-US" sz="2200" dirty="0"/>
              <a:t>Mentee applications will open December 1, 2022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xfrm>
            <a:off x="680600" y="404812"/>
            <a:ext cx="8596800" cy="1320800"/>
          </a:xfrm>
          <a:prstGeom prst="rect">
            <a:avLst/>
          </a:prstGeom>
        </p:spPr>
        <p:txBody>
          <a:bodyPr spcFirstLastPara="1" vert="horz" wrap="square" lIns="45700" tIns="45700" rIns="45700" bIns="45700" rtlCol="0" anchor="t" anchorCtr="0">
            <a:noAutofit/>
          </a:bodyPr>
          <a:lstStyle/>
          <a:p>
            <a:r>
              <a:rPr lang="en-US" b="1" dirty="0"/>
              <a:t>Changes for the 4</a:t>
            </a:r>
            <a:r>
              <a:rPr lang="en-US" b="1" baseline="30000" dirty="0"/>
              <a:t>th</a:t>
            </a:r>
            <a:r>
              <a:rPr lang="en-US" b="1" dirty="0"/>
              <a:t> Cycle</a:t>
            </a:r>
            <a:endParaRPr b="1" dirty="0"/>
          </a:p>
        </p:txBody>
      </p:sp>
      <p:sp>
        <p:nvSpPr>
          <p:cNvPr id="186" name="Google Shape;186;p33"/>
          <p:cNvSpPr txBox="1"/>
          <p:nvPr/>
        </p:nvSpPr>
        <p:spPr>
          <a:xfrm>
            <a:off x="101600" y="1422401"/>
            <a:ext cx="9754800" cy="4770496"/>
          </a:xfrm>
          <a:prstGeom prst="rect">
            <a:avLst/>
          </a:prstGeom>
          <a:noFill/>
          <a:ln>
            <a:noFill/>
          </a:ln>
        </p:spPr>
        <p:txBody>
          <a:bodyPr spcFirstLastPara="1" wrap="square" lIns="121900" tIns="121900" rIns="121900" bIns="121900" anchor="t" anchorCtr="0">
            <a:spAutoFit/>
          </a:bodyPr>
          <a:lstStyle/>
          <a:p>
            <a:pPr marL="647700" lvl="1" indent="-342900" defTabSz="190194">
              <a:spcBef>
                <a:spcPts val="400"/>
              </a:spcBef>
              <a:buClrTx/>
              <a:buSzPct val="100000"/>
              <a:buFont typeface="Arial" panose="020B0604020202020204" pitchFamily="34" charset="0"/>
              <a:buChar char="•"/>
              <a:defRPr sz="1040"/>
            </a:pPr>
            <a:r>
              <a:rPr lang="en-US" sz="2200" dirty="0"/>
              <a:t>One cycle per year </a:t>
            </a:r>
          </a:p>
          <a:p>
            <a:pPr marL="647700" lvl="1" indent="-342900" defTabSz="190194">
              <a:spcBef>
                <a:spcPts val="400"/>
              </a:spcBef>
              <a:buClrTx/>
              <a:buSzPct val="100000"/>
              <a:buFont typeface="Arial" panose="020B0604020202020204" pitchFamily="34" charset="0"/>
              <a:buChar char="•"/>
              <a:defRPr sz="1040"/>
            </a:pPr>
            <a:r>
              <a:rPr lang="en-US" sz="2200" dirty="0"/>
              <a:t>Increasing time from 6 months to 8 months</a:t>
            </a:r>
          </a:p>
          <a:p>
            <a:pPr marL="647700" lvl="1" indent="-342900" defTabSz="190194">
              <a:spcBef>
                <a:spcPts val="400"/>
              </a:spcBef>
              <a:buClrTx/>
              <a:buSzPct val="100000"/>
              <a:buFont typeface="Arial" panose="020B0604020202020204" pitchFamily="34" charset="0"/>
              <a:buChar char="•"/>
              <a:defRPr sz="1040"/>
            </a:pPr>
            <a:r>
              <a:rPr lang="en-US" sz="2200" dirty="0"/>
              <a:t>Application component to be added regarding what mentorship pairs hope to gain from the program</a:t>
            </a:r>
          </a:p>
          <a:p>
            <a:pPr marL="647700" lvl="1" indent="-342900" defTabSz="190194">
              <a:spcBef>
                <a:spcPts val="400"/>
              </a:spcBef>
              <a:buClrTx/>
              <a:buSzPct val="100000"/>
              <a:buFont typeface="Arial" panose="020B0604020202020204" pitchFamily="34" charset="0"/>
              <a:buChar char="•"/>
              <a:defRPr sz="1040"/>
            </a:pPr>
            <a:r>
              <a:rPr lang="en-US" sz="2200" dirty="0"/>
              <a:t>Will be offering a CEU on Mentorship through Aspire OT in June 2023 for TNOTA members and non-members</a:t>
            </a:r>
          </a:p>
          <a:p>
            <a:pPr marL="647700" lvl="1" indent="-342900" defTabSz="190194">
              <a:spcBef>
                <a:spcPts val="400"/>
              </a:spcBef>
              <a:buClrTx/>
              <a:buSzPct val="100000"/>
              <a:buFont typeface="Arial" panose="020B0604020202020204" pitchFamily="34" charset="0"/>
              <a:buChar char="•"/>
              <a:defRPr sz="1040"/>
            </a:pPr>
            <a:r>
              <a:rPr lang="en-US" sz="2200" dirty="0"/>
              <a:t>Virtual check-ins/networking throughout the Cycle</a:t>
            </a:r>
          </a:p>
          <a:p>
            <a:pPr marL="647700" lvl="1" indent="-342900" defTabSz="190194">
              <a:spcBef>
                <a:spcPts val="400"/>
              </a:spcBef>
              <a:buClrTx/>
              <a:buSzPct val="100000"/>
              <a:buFont typeface="Arial" panose="020B0604020202020204" pitchFamily="34" charset="0"/>
              <a:buChar char="•"/>
              <a:defRPr sz="1040"/>
            </a:pPr>
            <a:r>
              <a:rPr lang="en-US" sz="2200" dirty="0"/>
              <a:t>Adding topics to the “List of Suggested Topics”</a:t>
            </a:r>
          </a:p>
          <a:p>
            <a:pPr marL="647700" lvl="1" indent="-342900" defTabSz="190194">
              <a:spcBef>
                <a:spcPts val="400"/>
              </a:spcBef>
              <a:buClrTx/>
              <a:buSzPct val="100000"/>
              <a:buFont typeface="Arial" panose="020B0604020202020204" pitchFamily="34" charset="0"/>
              <a:buChar char="•"/>
              <a:defRPr sz="1040"/>
            </a:pPr>
            <a:r>
              <a:rPr lang="en-US" sz="2200" dirty="0"/>
              <a:t>Adding question banks to some “List of Suggested Topics” </a:t>
            </a:r>
          </a:p>
          <a:p>
            <a:pPr marL="647700" lvl="1" indent="-342900" defTabSz="190194">
              <a:spcBef>
                <a:spcPts val="400"/>
              </a:spcBef>
              <a:buClrTx/>
              <a:buSzPct val="100000"/>
              <a:buFont typeface="Arial" panose="020B0604020202020204" pitchFamily="34" charset="0"/>
              <a:buChar char="•"/>
              <a:defRPr sz="1040"/>
            </a:pPr>
            <a:r>
              <a:rPr lang="en-US" sz="2200" dirty="0"/>
              <a:t>Project component will be added</a:t>
            </a:r>
          </a:p>
          <a:p>
            <a:pPr marL="647700" lvl="1" indent="-342900" defTabSz="190194">
              <a:spcBef>
                <a:spcPts val="400"/>
              </a:spcBef>
              <a:buClrTx/>
              <a:buSzPct val="100000"/>
              <a:buFont typeface="Arial" panose="020B0604020202020204" pitchFamily="34" charset="0"/>
              <a:buChar char="•"/>
              <a:defRPr sz="1040"/>
            </a:pPr>
            <a:r>
              <a:rPr lang="en-US" sz="2200" dirty="0"/>
              <a:t>Updated FAQs on the TNOTA website </a:t>
            </a: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2874333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p:nvPr>
        </p:nvSpPr>
        <p:spPr>
          <a:prstGeom prst="rect">
            <a:avLst/>
          </a:prstGeom>
        </p:spPr>
        <p:txBody>
          <a:bodyPr/>
          <a:lstStyle/>
          <a:p>
            <a:r>
              <a:rPr b="1" dirty="0"/>
              <a:t>4</a:t>
            </a:r>
            <a:r>
              <a:rPr b="1" baseline="30000" dirty="0"/>
              <a:t>th</a:t>
            </a:r>
            <a:r>
              <a:rPr b="1" dirty="0"/>
              <a:t> Cycle Criteria</a:t>
            </a:r>
          </a:p>
        </p:txBody>
      </p:sp>
      <p:sp>
        <p:nvSpPr>
          <p:cNvPr id="177" name="Content Placeholder 2"/>
          <p:cNvSpPr txBox="1">
            <a:spLocks noGrp="1"/>
          </p:cNvSpPr>
          <p:nvPr>
            <p:ph idx="1"/>
          </p:nvPr>
        </p:nvSpPr>
        <p:spPr>
          <a:prstGeom prst="rect">
            <a:avLst/>
          </a:prstGeom>
        </p:spPr>
        <p:txBody>
          <a:bodyPr>
            <a:normAutofit/>
          </a:bodyPr>
          <a:lstStyle/>
          <a:p>
            <a:pPr>
              <a:buClrTx/>
              <a:buSzPct val="100000"/>
            </a:pPr>
            <a:r>
              <a:rPr sz="2400" dirty="0"/>
              <a:t>Must be current member of TNOTA</a:t>
            </a:r>
          </a:p>
          <a:p>
            <a:pPr>
              <a:buClrTx/>
              <a:buSzPct val="100000"/>
            </a:pPr>
            <a:r>
              <a:rPr sz="2400" dirty="0"/>
              <a:t>Have an active Tennessee OT or OTA license (practitioners)</a:t>
            </a:r>
          </a:p>
          <a:p>
            <a:pPr>
              <a:buClrTx/>
              <a:buSzPct val="100000"/>
            </a:pPr>
            <a:r>
              <a:rPr sz="2400" dirty="0"/>
              <a:t>Be enrolled in an OT or OTA program in Tennessee (students)</a:t>
            </a:r>
          </a:p>
          <a:p>
            <a:pPr>
              <a:buClrTx/>
              <a:buSzPct val="100000"/>
            </a:pPr>
            <a:r>
              <a:rPr sz="2400" dirty="0"/>
              <a:t>Students must be a 2</a:t>
            </a:r>
            <a:r>
              <a:rPr sz="2400" baseline="30000" dirty="0"/>
              <a:t>nd</a:t>
            </a:r>
            <a:r>
              <a:rPr sz="2400" dirty="0"/>
              <a:t> year OT or OTA student by February 2023</a:t>
            </a:r>
          </a:p>
          <a:p>
            <a:pPr>
              <a:buClrTx/>
              <a:buSzPct val="100000"/>
            </a:pPr>
            <a:r>
              <a:rPr sz="2400" dirty="0"/>
              <a:t>B</a:t>
            </a:r>
            <a:r>
              <a:rPr lang="en-US" sz="2400" dirty="0"/>
              <a:t>y</a:t>
            </a:r>
            <a:r>
              <a:rPr sz="2400" dirty="0"/>
              <a:t> applying you agree to meet at least once a month</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pPr>
              <a:lnSpc>
                <a:spcPts val="4000"/>
              </a:lnSpc>
            </a:pPr>
            <a:r>
              <a:rPr lang="en-US" sz="3601" b="1" spc="-51" dirty="0">
                <a:latin typeface="Arial" charset="0"/>
                <a:ea typeface="Arial" charset="0"/>
                <a:cs typeface="Arial" charset="0"/>
              </a:rPr>
              <a:t>Tennessee Occupational Therapy Foundation (TNOTF)</a:t>
            </a:r>
            <a:br>
              <a:rPr lang="en-US" sz="3601" b="1" spc="-51" dirty="0">
                <a:latin typeface="Arial" charset="0"/>
                <a:ea typeface="Arial" charset="0"/>
                <a:cs typeface="Arial" charset="0"/>
              </a:rPr>
            </a:br>
            <a:endParaRPr lang="en-US" sz="3601" b="1" spc="-51" dirty="0">
              <a:latin typeface="Arial" charset="0"/>
              <a:ea typeface="Arial" charset="0"/>
              <a:cs typeface="Arial" charset="0"/>
            </a:endParaRPr>
          </a:p>
        </p:txBody>
      </p:sp>
      <p:sp>
        <p:nvSpPr>
          <p:cNvPr id="2" name="Content Placeholder 1"/>
          <p:cNvSpPr>
            <a:spLocks noGrp="1"/>
          </p:cNvSpPr>
          <p:nvPr>
            <p:ph idx="1"/>
          </p:nvPr>
        </p:nvSpPr>
        <p:spPr/>
        <p:txBody>
          <a:bodyPr>
            <a:noAutofit/>
          </a:bodyPr>
          <a:lstStyle/>
          <a:p>
            <a:r>
              <a:rPr lang="en-US" sz="2800" dirty="0">
                <a:latin typeface="Arial" charset="0"/>
                <a:ea typeface="Arial" charset="0"/>
                <a:cs typeface="Arial" charset="0"/>
              </a:rPr>
              <a:t>The primary purpose of TNOTF is to partner with TNOTA to provide financial assistance, support, and encouragement to individuals and entities involved with the provision and receipt of occupational therapy services in Tennessee.</a:t>
            </a:r>
          </a:p>
          <a:p>
            <a:r>
              <a:rPr lang="en-US" sz="2800" dirty="0">
                <a:latin typeface="Arial" charset="0"/>
                <a:ea typeface="Arial" charset="0"/>
                <a:cs typeface="Arial" charset="0"/>
              </a:rPr>
              <a:t>Check us out at </a:t>
            </a:r>
            <a:r>
              <a:rPr lang="en-US" sz="2800" dirty="0" err="1">
                <a:latin typeface="Arial" charset="0"/>
                <a:ea typeface="Arial" charset="0"/>
                <a:cs typeface="Arial" charset="0"/>
              </a:rPr>
              <a:t>www.tnotf.org</a:t>
            </a:r>
            <a:endParaRPr lang="en-US" sz="2800" dirty="0">
              <a:latin typeface="Arial" charset="0"/>
              <a:ea typeface="Arial" charset="0"/>
              <a:cs typeface="Arial" charset="0"/>
            </a:endParaRPr>
          </a:p>
          <a:p>
            <a:pPr marL="342900" lvl="1" indent="-342900"/>
            <a:endParaRPr lang="en-US" sz="1800" dirty="0">
              <a:latin typeface="Arial" charset="0"/>
              <a:ea typeface="Arial" charset="0"/>
              <a:cs typeface="Arial" charset="0"/>
            </a:endParaRPr>
          </a:p>
          <a:p>
            <a:pPr marL="0" indent="0">
              <a:buNone/>
            </a:pPr>
            <a:endParaRPr lang="en-US" sz="2800" dirty="0">
              <a:latin typeface="Arial" charset="0"/>
              <a:ea typeface="Arial" charset="0"/>
              <a:cs typeface="Arial" charset="0"/>
            </a:endParaRPr>
          </a:p>
          <a:p>
            <a:endParaRPr lang="en-US" sz="2800" dirty="0">
              <a:latin typeface="Arial" charset="0"/>
              <a:ea typeface="Arial" charset="0"/>
              <a:cs typeface="Arial" charset="0"/>
            </a:endParaRPr>
          </a:p>
          <a:p>
            <a:pPr marL="342900" lvl="1" indent="-342900"/>
            <a:endParaRPr lang="en-US" sz="1800" dirty="0">
              <a:latin typeface="Arial" charset="0"/>
              <a:ea typeface="Arial" charset="0"/>
              <a:cs typeface="Arial" charset="0"/>
            </a:endParaRPr>
          </a:p>
          <a:p>
            <a:pPr marL="0" indent="0">
              <a:buNone/>
            </a:pPr>
            <a:endParaRPr lang="en-US" sz="2800" dirty="0">
              <a:latin typeface="Arial" charset="0"/>
              <a:ea typeface="Arial" charset="0"/>
              <a:cs typeface="Arial"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1580723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pPr>
              <a:lnSpc>
                <a:spcPts val="4000"/>
              </a:lnSpc>
            </a:pPr>
            <a:r>
              <a:rPr lang="en-US" sz="3601" b="1" spc="-51" dirty="0">
                <a:latin typeface="Arial" charset="0"/>
                <a:ea typeface="Arial" charset="0"/>
                <a:cs typeface="Arial" charset="0"/>
              </a:rPr>
              <a:t>Tennessee Occupational Therapy Foundation (TNOTF)</a:t>
            </a:r>
          </a:p>
        </p:txBody>
      </p:sp>
      <p:sp>
        <p:nvSpPr>
          <p:cNvPr id="2" name="Content Placeholder 1"/>
          <p:cNvSpPr>
            <a:spLocks noGrp="1"/>
          </p:cNvSpPr>
          <p:nvPr>
            <p:ph idx="1"/>
          </p:nvPr>
        </p:nvSpPr>
        <p:spPr/>
        <p:txBody>
          <a:bodyPr>
            <a:noAutofit/>
          </a:bodyPr>
          <a:lstStyle/>
          <a:p>
            <a:r>
              <a:rPr lang="en-US" sz="2200" dirty="0"/>
              <a:t>TNOTF received its 501c3 nonprofit status in late 2020. As such, all donations made to the foundation are tax deductible. . </a:t>
            </a:r>
          </a:p>
          <a:p>
            <a:r>
              <a:rPr lang="en-US" sz="2200" dirty="0"/>
              <a:t>Fundraising efforts included the first annual 5K virtual “fund run” that generated over $500 for student scholarships.</a:t>
            </a:r>
          </a:p>
          <a:p>
            <a:r>
              <a:rPr lang="en-US" sz="2200" dirty="0"/>
              <a:t>Conference pins and totes are expected to raise $1,500 for scholarships.</a:t>
            </a:r>
          </a:p>
          <a:p>
            <a:r>
              <a:rPr lang="en-US" sz="2200" dirty="0"/>
              <a:t>The 2022 philanthropy organization is The Special Olympics. Formal events have been limited, but stayed tuned for ways to be involved!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1082457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pPr>
              <a:lnSpc>
                <a:spcPts val="4000"/>
              </a:lnSpc>
            </a:pPr>
            <a:r>
              <a:rPr lang="en-US" sz="3601" b="1" spc="-51" dirty="0">
                <a:latin typeface="Arial" charset="0"/>
                <a:ea typeface="Arial" charset="0"/>
                <a:cs typeface="Arial" charset="0"/>
              </a:rPr>
              <a:t>Scholarship &amp; Awards</a:t>
            </a:r>
          </a:p>
        </p:txBody>
      </p:sp>
      <p:pic>
        <p:nvPicPr>
          <p:cNvPr id="8" name="Content Placeholder 7" descr="A picture containing shape&#10;&#10;Description automatically generated">
            <a:extLst>
              <a:ext uri="{FF2B5EF4-FFF2-40B4-BE49-F238E27FC236}">
                <a16:creationId xmlns:a16="http://schemas.microsoft.com/office/drawing/2014/main" id="{7D945796-F672-7147-83D3-F5D75A1CB39C}"/>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1631950" y="1748903"/>
            <a:ext cx="5892006" cy="3854354"/>
          </a:xfr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
        <p:nvSpPr>
          <p:cNvPr id="3" name="Rectangle 2">
            <a:extLst>
              <a:ext uri="{FF2B5EF4-FFF2-40B4-BE49-F238E27FC236}">
                <a16:creationId xmlns:a16="http://schemas.microsoft.com/office/drawing/2014/main" id="{B4CB5B87-123F-D242-9C08-D55F222857FC}"/>
              </a:ext>
            </a:extLst>
          </p:cNvPr>
          <p:cNvSpPr/>
          <p:nvPr/>
        </p:nvSpPr>
        <p:spPr>
          <a:xfrm>
            <a:off x="5971607" y="3244334"/>
            <a:ext cx="248786" cy="369332"/>
          </a:xfrm>
          <a:prstGeom prst="rect">
            <a:avLst/>
          </a:prstGeom>
        </p:spPr>
        <p:txBody>
          <a:bodyPr wrap="none">
            <a:spAutoFit/>
          </a:bodyPr>
          <a:lstStyle/>
          <a:p>
            <a:r>
              <a:rPr lang="en-US" dirty="0"/>
              <a:t> </a:t>
            </a:r>
          </a:p>
        </p:txBody>
      </p:sp>
      <p:sp>
        <p:nvSpPr>
          <p:cNvPr id="9" name="TextBox 8">
            <a:extLst>
              <a:ext uri="{FF2B5EF4-FFF2-40B4-BE49-F238E27FC236}">
                <a16:creationId xmlns:a16="http://schemas.microsoft.com/office/drawing/2014/main" id="{BA155164-C1DC-D14B-83FE-253CD31667A1}"/>
              </a:ext>
            </a:extLst>
          </p:cNvPr>
          <p:cNvSpPr txBox="1"/>
          <p:nvPr/>
        </p:nvSpPr>
        <p:spPr>
          <a:xfrm>
            <a:off x="1282700" y="5643064"/>
            <a:ext cx="3048000" cy="369332"/>
          </a:xfrm>
          <a:prstGeom prst="rect">
            <a:avLst/>
          </a:prstGeom>
          <a:noFill/>
        </p:spPr>
        <p:txBody>
          <a:bodyPr wrap="square" rtlCol="0">
            <a:spAutoFit/>
          </a:bodyPr>
          <a:lstStyle/>
          <a:p>
            <a:r>
              <a:rPr lang="en-US" sz="900">
                <a:hlinkClick r:id="rId4" tooltip="http://douglassalumni.blogspot.com/2014/07/douglass-alumni-fundraiser-somethings.html"/>
              </a:rPr>
              <a:t>This Photo</a:t>
            </a:r>
            <a:r>
              <a:rPr lang="en-US" sz="900"/>
              <a:t> by Unknown Author is licensed under </a:t>
            </a:r>
            <a:r>
              <a:rPr lang="en-US" sz="900">
                <a:hlinkClick r:id="rId6" tooltip="https://creativecommons.org/licenses/by-nd/3.0/"/>
              </a:rPr>
              <a:t>CC BY-ND</a:t>
            </a:r>
            <a:endParaRPr lang="en-US" sz="900"/>
          </a:p>
        </p:txBody>
      </p:sp>
    </p:spTree>
    <p:extLst>
      <p:ext uri="{BB962C8B-B14F-4D97-AF65-F5344CB8AC3E}">
        <p14:creationId xmlns:p14="http://schemas.microsoft.com/office/powerpoint/2010/main" val="1983966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8"/>
          <p:cNvSpPr txBox="1">
            <a:spLocks noGrp="1"/>
          </p:cNvSpPr>
          <p:nvPr>
            <p:ph type="ctrTitle"/>
          </p:nvPr>
        </p:nvSpPr>
        <p:spPr>
          <a:xfrm>
            <a:off x="-845377" y="3022800"/>
            <a:ext cx="10644188" cy="812400"/>
          </a:xfrm>
          <a:prstGeom prst="rect">
            <a:avLst/>
          </a:prstGeom>
          <a:noFill/>
          <a:ln>
            <a:noFill/>
          </a:ln>
        </p:spPr>
        <p:txBody>
          <a:bodyPr spcFirstLastPara="1" vert="horz" wrap="square" lIns="45700" tIns="45700" rIns="45700" bIns="45700" rtlCol="0" anchor="b" anchorCtr="0">
            <a:noAutofit/>
          </a:bodyPr>
          <a:lstStyle/>
          <a:p>
            <a:pPr algn="r">
              <a:lnSpc>
                <a:spcPct val="115000"/>
              </a:lnSpc>
              <a:spcBef>
                <a:spcPts val="0"/>
              </a:spcBef>
              <a:buClr>
                <a:schemeClr val="accent1"/>
              </a:buClr>
              <a:buSzPts val="1900"/>
            </a:pPr>
            <a:r>
              <a:rPr lang="en" sz="4400" b="1" dirty="0">
                <a:solidFill>
                  <a:srgbClr val="1C4587"/>
                </a:solidFill>
              </a:rPr>
              <a:t>Legislative Affairs Federal Report</a:t>
            </a:r>
            <a:endParaRPr sz="4400" b="1" dirty="0">
              <a:solidFill>
                <a:srgbClr val="1C4587"/>
              </a:solidFill>
            </a:endParaRPr>
          </a:p>
        </p:txBody>
      </p:sp>
      <p:sp>
        <p:nvSpPr>
          <p:cNvPr id="144" name="Google Shape;144;p28"/>
          <p:cNvSpPr txBox="1">
            <a:spLocks noGrp="1"/>
          </p:cNvSpPr>
          <p:nvPr>
            <p:ph type="subTitle" idx="1"/>
          </p:nvPr>
        </p:nvSpPr>
        <p:spPr>
          <a:xfrm>
            <a:off x="3832751" y="4193100"/>
            <a:ext cx="5308400" cy="1655600"/>
          </a:xfrm>
          <a:prstGeom prst="rect">
            <a:avLst/>
          </a:prstGeom>
          <a:noFill/>
          <a:ln>
            <a:noFill/>
          </a:ln>
        </p:spPr>
        <p:txBody>
          <a:bodyPr spcFirstLastPara="1" vert="horz" wrap="square" lIns="45700" tIns="45700" rIns="45700" bIns="45700" rtlCol="0" anchor="t" anchorCtr="0">
            <a:noAutofit/>
          </a:bodyPr>
          <a:lstStyle/>
          <a:p>
            <a:pPr marL="0" indent="0" algn="r">
              <a:spcBef>
                <a:spcPts val="1600"/>
              </a:spcBef>
              <a:buClr>
                <a:schemeClr val="dk1"/>
              </a:buClr>
              <a:buSzPts val="1100"/>
              <a:buNone/>
            </a:pPr>
            <a:r>
              <a:rPr lang="en-US" sz="2133" b="1" dirty="0">
                <a:solidFill>
                  <a:srgbClr val="1C4587"/>
                </a:solidFill>
                <a:latin typeface="Calibri"/>
                <a:ea typeface="Calibri"/>
                <a:cs typeface="Calibri"/>
                <a:sym typeface="Calibri"/>
              </a:rPr>
              <a:t>Susan S. McDonald, Ed. D., OTR/L</a:t>
            </a:r>
            <a:endParaRPr sz="2133" b="1" dirty="0">
              <a:solidFill>
                <a:srgbClr val="1C4587"/>
              </a:solidFill>
              <a:latin typeface="Calibri"/>
              <a:ea typeface="Calibri"/>
              <a:cs typeface="Calibri"/>
              <a:sym typeface="Calibri"/>
            </a:endParaRPr>
          </a:p>
          <a:p>
            <a:pPr marL="0" indent="0" algn="r">
              <a:spcBef>
                <a:spcPts val="1600"/>
              </a:spcBef>
              <a:buClr>
                <a:schemeClr val="dk1"/>
              </a:buClr>
              <a:buSzPts val="1100"/>
              <a:buNone/>
            </a:pPr>
            <a:r>
              <a:rPr lang="en-US" sz="2133" b="1" dirty="0">
                <a:solidFill>
                  <a:srgbClr val="1C4587"/>
                </a:solidFill>
                <a:latin typeface="Calibri"/>
                <a:ea typeface="Calibri"/>
                <a:cs typeface="Calibri"/>
                <a:sym typeface="Calibri"/>
              </a:rPr>
              <a:t>TNOTA Legislative Chair</a:t>
            </a:r>
            <a:endParaRPr sz="2133" b="1" dirty="0">
              <a:solidFill>
                <a:srgbClr val="1C4587"/>
              </a:solidFill>
              <a:latin typeface="Calibri"/>
              <a:ea typeface="Calibri"/>
              <a:cs typeface="Calibri"/>
              <a:sym typeface="Calibri"/>
            </a:endParaRPr>
          </a:p>
          <a:p>
            <a:pPr marL="0" indent="0" algn="r">
              <a:lnSpc>
                <a:spcPct val="115000"/>
              </a:lnSpc>
              <a:spcBef>
                <a:spcPts val="1600"/>
              </a:spcBef>
              <a:buClr>
                <a:schemeClr val="dk1"/>
              </a:buClr>
              <a:buSzPts val="1100"/>
              <a:buNone/>
            </a:pPr>
            <a:endParaRPr sz="2133" b="1" dirty="0">
              <a:solidFill>
                <a:srgbClr val="1C4587"/>
              </a:solidFill>
              <a:latin typeface="Calibri"/>
              <a:ea typeface="Calibri"/>
              <a:cs typeface="Calibri"/>
              <a:sym typeface="Calibri"/>
            </a:endParaRPr>
          </a:p>
          <a:p>
            <a:pPr marL="0" indent="0" algn="r">
              <a:lnSpc>
                <a:spcPct val="115000"/>
              </a:lnSpc>
              <a:spcBef>
                <a:spcPts val="1600"/>
              </a:spcBef>
              <a:buClr>
                <a:schemeClr val="dk1"/>
              </a:buClr>
              <a:buSzPts val="1100"/>
              <a:buNone/>
            </a:pPr>
            <a:endParaRPr sz="2133" b="1" dirty="0">
              <a:solidFill>
                <a:srgbClr val="1C4587"/>
              </a:solidFill>
              <a:latin typeface="Calibri"/>
              <a:ea typeface="Calibri"/>
              <a:cs typeface="Calibri"/>
              <a:sym typeface="Calibri"/>
            </a:endParaRPr>
          </a:p>
          <a:p>
            <a:pPr marL="0" indent="0" algn="r">
              <a:spcBef>
                <a:spcPts val="1600"/>
              </a:spcBef>
              <a:buClr>
                <a:schemeClr val="dk1"/>
              </a:buClr>
              <a:buSzPts val="1100"/>
              <a:buNone/>
            </a:pPr>
            <a:endParaRPr sz="2400" b="1" dirty="0">
              <a:solidFill>
                <a:srgbClr val="1C4587"/>
              </a:solidFill>
            </a:endParaRPr>
          </a:p>
        </p:txBody>
      </p:sp>
      <p:pic>
        <p:nvPicPr>
          <p:cNvPr id="145" name="Google Shape;145;p28" descr="Google Shape;56;p1"/>
          <p:cNvPicPr preferRelativeResize="0"/>
          <p:nvPr/>
        </p:nvPicPr>
        <p:blipFill rotWithShape="1">
          <a:blip r:embed="rId3">
            <a:alphaModFix/>
          </a:blip>
          <a:srcRect/>
          <a:stretch/>
        </p:blipFill>
        <p:spPr>
          <a:xfrm>
            <a:off x="1358835" y="355649"/>
            <a:ext cx="6235765" cy="1739851"/>
          </a:xfrm>
          <a:prstGeom prst="rect">
            <a:avLst/>
          </a:prstGeom>
          <a:noFill/>
          <a:ln>
            <a:noFill/>
          </a:ln>
        </p:spPr>
      </p:pic>
      <p:pic>
        <p:nvPicPr>
          <p:cNvPr id="7" name="Picture 6">
            <a:extLst>
              <a:ext uri="{FF2B5EF4-FFF2-40B4-BE49-F238E27FC236}">
                <a16:creationId xmlns:a16="http://schemas.microsoft.com/office/drawing/2014/main" id="{CB223808-F780-2A48-A146-F2B03F5E9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2947473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BAA1B-CBAE-3249-B69F-4D8646522EF9}"/>
              </a:ext>
            </a:extLst>
          </p:cNvPr>
          <p:cNvSpPr>
            <a:spLocks noGrp="1"/>
          </p:cNvSpPr>
          <p:nvPr>
            <p:ph type="title"/>
          </p:nvPr>
        </p:nvSpPr>
        <p:spPr/>
        <p:txBody>
          <a:bodyPr>
            <a:noAutofit/>
          </a:bodyPr>
          <a:lstStyle/>
          <a:p>
            <a:r>
              <a:rPr lang="en-US" b="1" dirty="0"/>
              <a:t>Occupational Therapy via Telehealth for Medicare Beneficiaries </a:t>
            </a:r>
            <a:br>
              <a:rPr lang="en-US" sz="2000" dirty="0"/>
            </a:br>
            <a:r>
              <a:rPr lang="en-US" sz="2000" b="1" i="1" dirty="0"/>
              <a:t>	Support the Expanded Telehealth Access Act (H.R.2168/S.3193) </a:t>
            </a:r>
            <a:br>
              <a:rPr lang="en-US" sz="2000" b="1" i="1" dirty="0"/>
            </a:br>
            <a:endParaRPr lang="en-US" dirty="0"/>
          </a:p>
        </p:txBody>
      </p:sp>
      <p:sp>
        <p:nvSpPr>
          <p:cNvPr id="3" name="Content Placeholder 2">
            <a:extLst>
              <a:ext uri="{FF2B5EF4-FFF2-40B4-BE49-F238E27FC236}">
                <a16:creationId xmlns:a16="http://schemas.microsoft.com/office/drawing/2014/main" id="{52149C32-A67B-5444-AFCC-C4C96C4FE500}"/>
              </a:ext>
            </a:extLst>
          </p:cNvPr>
          <p:cNvSpPr>
            <a:spLocks noGrp="1"/>
          </p:cNvSpPr>
          <p:nvPr>
            <p:ph idx="1"/>
          </p:nvPr>
        </p:nvSpPr>
        <p:spPr/>
        <p:txBody>
          <a:bodyPr>
            <a:noAutofit/>
          </a:bodyPr>
          <a:lstStyle/>
          <a:p>
            <a:pPr marL="0" indent="0">
              <a:buNone/>
            </a:pPr>
            <a:r>
              <a:rPr lang="en-US" sz="2000" b="1" i="1" dirty="0"/>
              <a:t>Support the Expanded Telehealth Access Act (H.R.2168/S.3193) </a:t>
            </a:r>
          </a:p>
          <a:p>
            <a:pPr lvl="1"/>
            <a:r>
              <a:rPr lang="en-US" sz="2200" dirty="0"/>
              <a:t>The </a:t>
            </a:r>
            <a:r>
              <a:rPr lang="en-US" sz="2200" b="1" i="1" dirty="0"/>
              <a:t>Expanded Telehealth Access Act </a:t>
            </a:r>
            <a:r>
              <a:rPr lang="en-US" sz="2200" b="1" dirty="0"/>
              <a:t>(H.R.2168/S.3193) </a:t>
            </a:r>
            <a:r>
              <a:rPr lang="en-US" sz="2200" dirty="0"/>
              <a:t>was introduced by Reps. </a:t>
            </a:r>
            <a:r>
              <a:rPr lang="en-US" sz="2200" dirty="0" err="1"/>
              <a:t>Mikie</a:t>
            </a:r>
            <a:r>
              <a:rPr lang="en-US" sz="2200" dirty="0"/>
              <a:t> Sherrill (D-NJ) and David McKinley (R-WV) and Senators Steve </a:t>
            </a:r>
            <a:r>
              <a:rPr lang="en-US" sz="2200" dirty="0" err="1"/>
              <a:t>Daines</a:t>
            </a:r>
            <a:r>
              <a:rPr lang="en-US" sz="2200" dirty="0"/>
              <a:t> (R-MT) and Tina Smith (D-MN) to enable OT practitioners as well as PTs, SLPs, and audiologists to permanently provide services via telehealth under Section 1834(m) of the Social Security Act. </a:t>
            </a:r>
          </a:p>
          <a:p>
            <a:pPr lvl="1"/>
            <a:r>
              <a:rPr lang="en-US" sz="2200" dirty="0"/>
              <a:t>The bill is also endorsed by the American Physical Therapy Association (APTA), the American Speech-Language-Hearing Association (ASHA), the American Telemedicine Association (ATA), e-Health Initiative, the Personal Connected Health Alliance and the Alliance for Connected Care. </a:t>
            </a:r>
          </a:p>
          <a:p>
            <a:endParaRPr lang="en-US" sz="2000" dirty="0"/>
          </a:p>
        </p:txBody>
      </p:sp>
    </p:spTree>
    <p:extLst>
      <p:ext uri="{BB962C8B-B14F-4D97-AF65-F5344CB8AC3E}">
        <p14:creationId xmlns:p14="http://schemas.microsoft.com/office/powerpoint/2010/main" val="38084661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FB6BF-29FF-5443-9FDF-DD10A999F28A}"/>
              </a:ext>
            </a:extLst>
          </p:cNvPr>
          <p:cNvSpPr>
            <a:spLocks noGrp="1"/>
          </p:cNvSpPr>
          <p:nvPr>
            <p:ph type="title"/>
          </p:nvPr>
        </p:nvSpPr>
        <p:spPr/>
        <p:txBody>
          <a:bodyPr>
            <a:normAutofit fontScale="90000"/>
          </a:bodyPr>
          <a:lstStyle/>
          <a:p>
            <a:r>
              <a:rPr lang="en-US" sz="4000" b="1" dirty="0"/>
              <a:t>Support Medicare Beneficiaries’ Access to Therapy Services: </a:t>
            </a:r>
            <a:br>
              <a:rPr lang="en-US" dirty="0"/>
            </a:br>
            <a:r>
              <a:rPr lang="en-US" sz="2000" i="1" dirty="0"/>
              <a:t>Policy Recommendations To Mitigate the Impact of Pending 15% Medicare Cuts to Occupational Therapy Assistants and Physical Therapist Assistants </a:t>
            </a:r>
            <a:br>
              <a:rPr lang="en-US" dirty="0"/>
            </a:br>
            <a:endParaRPr lang="en-US" dirty="0"/>
          </a:p>
        </p:txBody>
      </p:sp>
      <p:sp>
        <p:nvSpPr>
          <p:cNvPr id="3" name="Content Placeholder 2">
            <a:extLst>
              <a:ext uri="{FF2B5EF4-FFF2-40B4-BE49-F238E27FC236}">
                <a16:creationId xmlns:a16="http://schemas.microsoft.com/office/drawing/2014/main" id="{656E1B46-E6EA-DB44-A8DD-5E8C963B4FC9}"/>
              </a:ext>
            </a:extLst>
          </p:cNvPr>
          <p:cNvSpPr>
            <a:spLocks noGrp="1"/>
          </p:cNvSpPr>
          <p:nvPr>
            <p:ph idx="1"/>
          </p:nvPr>
        </p:nvSpPr>
        <p:spPr>
          <a:xfrm>
            <a:off x="677334" y="2367627"/>
            <a:ext cx="8596668" cy="3880773"/>
          </a:xfrm>
        </p:spPr>
        <p:txBody>
          <a:bodyPr>
            <a:normAutofit fontScale="85000" lnSpcReduction="20000"/>
          </a:bodyPr>
          <a:lstStyle/>
          <a:p>
            <a:r>
              <a:rPr lang="en-US" b="1" dirty="0"/>
              <a:t>PROBLEM </a:t>
            </a:r>
            <a:endParaRPr lang="en-US" dirty="0"/>
          </a:p>
          <a:p>
            <a:r>
              <a:rPr lang="en-US" dirty="0"/>
              <a:t>Medicare beneficiaries soon will have less access to therapy services because of a new 15% payment cut for services provided by physical therapist assistants and occupational therapy assistants. We are particularly concerned that these changes will threaten access to care in rural and underserved areas, and result in unnecessary policy confusion and administrative burden. </a:t>
            </a:r>
          </a:p>
          <a:p>
            <a:r>
              <a:rPr lang="en-US" b="1" dirty="0"/>
              <a:t>SOLUTIONS </a:t>
            </a:r>
            <a:endParaRPr lang="en-US" dirty="0"/>
          </a:p>
          <a:p>
            <a:r>
              <a:rPr lang="en-US" b="1" dirty="0"/>
              <a:t>Congress should implement the following three policies to ensure that this 15% payment reduction is appropriate and without unintended negative consequences: </a:t>
            </a:r>
            <a:endParaRPr lang="en-US" dirty="0"/>
          </a:p>
          <a:p>
            <a:r>
              <a:rPr lang="en-US" b="1" dirty="0"/>
              <a:t>Provide an exemption to the 15% payment differential for rural areas. </a:t>
            </a:r>
            <a:endParaRPr lang="en-US" dirty="0"/>
          </a:p>
          <a:p>
            <a:r>
              <a:rPr lang="en-US" b="1" dirty="0"/>
              <a:t>Reduce the burdensome requirements for direct supervision of therapy assistants in </a:t>
            </a:r>
            <a:endParaRPr lang="en-US" dirty="0"/>
          </a:p>
          <a:p>
            <a:pPr marL="0" indent="0">
              <a:buNone/>
            </a:pPr>
            <a:r>
              <a:rPr lang="en-US" b="1" dirty="0"/>
              <a:t>	private practice settings. </a:t>
            </a:r>
            <a:endParaRPr lang="en-US" dirty="0"/>
          </a:p>
          <a:p>
            <a:r>
              <a:rPr lang="en-US" b="1" dirty="0"/>
              <a:t>Delay the payment differential to January 1, 2023, to give CMS more time to clarify how it </a:t>
            </a:r>
            <a:endParaRPr lang="en-US" dirty="0"/>
          </a:p>
          <a:p>
            <a:pPr marL="0" indent="0">
              <a:buNone/>
            </a:pPr>
            <a:r>
              <a:rPr lang="en-US" b="1" dirty="0"/>
              <a:t>	will be applied and to provide technical assistance to therapy providers. </a:t>
            </a:r>
            <a:endParaRPr lang="en-US" dirty="0"/>
          </a:p>
          <a:p>
            <a:endParaRPr lang="en-US" dirty="0"/>
          </a:p>
        </p:txBody>
      </p:sp>
    </p:spTree>
    <p:extLst>
      <p:ext uri="{BB962C8B-B14F-4D97-AF65-F5344CB8AC3E}">
        <p14:creationId xmlns:p14="http://schemas.microsoft.com/office/powerpoint/2010/main" val="748771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77334" y="292100"/>
            <a:ext cx="8596668" cy="1320800"/>
          </a:xfrm>
        </p:spPr>
        <p:txBody>
          <a:bodyPr/>
          <a:lstStyle/>
          <a:p>
            <a:r>
              <a:rPr lang="en-US" b="1" spc="-51" dirty="0">
                <a:latin typeface="Arial" charset="0"/>
                <a:ea typeface="Arial" charset="0"/>
                <a:cs typeface="Arial" charset="0"/>
              </a:rPr>
              <a:t>Board Members: Who We Are</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687189346"/>
              </p:ext>
            </p:extLst>
          </p:nvPr>
        </p:nvGraphicFramePr>
        <p:xfrm>
          <a:off x="803718" y="1066800"/>
          <a:ext cx="8726046" cy="4876800"/>
        </p:xfrm>
        <a:graphic>
          <a:graphicData uri="http://schemas.openxmlformats.org/drawingml/2006/table">
            <a:tbl>
              <a:tblPr firstRow="1" bandRow="1">
                <a:tableStyleId>{5C22544A-7EE6-4342-B048-85BDC9FD1C3A}</a:tableStyleId>
              </a:tblPr>
              <a:tblGrid>
                <a:gridCol w="4363023">
                  <a:extLst>
                    <a:ext uri="{9D8B030D-6E8A-4147-A177-3AD203B41FA5}">
                      <a16:colId xmlns:a16="http://schemas.microsoft.com/office/drawing/2014/main" val="20000"/>
                    </a:ext>
                  </a:extLst>
                </a:gridCol>
                <a:gridCol w="4363023">
                  <a:extLst>
                    <a:ext uri="{9D8B030D-6E8A-4147-A177-3AD203B41FA5}">
                      <a16:colId xmlns:a16="http://schemas.microsoft.com/office/drawing/2014/main" val="20001"/>
                    </a:ext>
                  </a:extLst>
                </a:gridCol>
              </a:tblGrid>
              <a:tr h="346808">
                <a:tc gridSpan="2">
                  <a:txBody>
                    <a:bodyPr/>
                    <a:lstStyle/>
                    <a:p>
                      <a:r>
                        <a:rPr lang="en-US" sz="2000" dirty="0"/>
                        <a:t>Board</a:t>
                      </a:r>
                      <a:r>
                        <a:rPr lang="en-US" sz="2000" baseline="0" dirty="0"/>
                        <a:t> Position (Appointed)</a:t>
                      </a:r>
                      <a:endParaRPr lang="en-US" sz="2000" dirty="0"/>
                    </a:p>
                  </a:txBody>
                  <a:tcPr/>
                </a:tc>
                <a:tc hMerge="1">
                  <a:txBody>
                    <a:bodyPr/>
                    <a:lstStyle/>
                    <a:p>
                      <a:endParaRPr lang="en-US" dirty="0"/>
                    </a:p>
                  </a:txBody>
                  <a:tcPr/>
                </a:tc>
                <a:extLst>
                  <a:ext uri="{0D108BD9-81ED-4DB2-BD59-A6C34878D82A}">
                    <a16:rowId xmlns:a16="http://schemas.microsoft.com/office/drawing/2014/main" val="10000"/>
                  </a:ext>
                </a:extLst>
              </a:tr>
              <a:tr h="346808">
                <a:tc>
                  <a:txBody>
                    <a:bodyPr/>
                    <a:lstStyle/>
                    <a:p>
                      <a:r>
                        <a:rPr lang="en-US" sz="2000" dirty="0"/>
                        <a:t>Communications Co-Chairs</a:t>
                      </a:r>
                    </a:p>
                  </a:txBody>
                  <a:tcPr/>
                </a:tc>
                <a:tc>
                  <a:txBody>
                    <a:bodyPr/>
                    <a:lstStyle/>
                    <a:p>
                      <a:r>
                        <a:rPr lang="en-US" sz="2000" dirty="0"/>
                        <a:t>Gwen Foxx, MA, COTA/L, Morgan Webb, MOT, OTR/L, Meagan </a:t>
                      </a:r>
                      <a:r>
                        <a:rPr lang="en-US" sz="2000" dirty="0" err="1"/>
                        <a:t>Oslund</a:t>
                      </a:r>
                      <a:r>
                        <a:rPr lang="en-US" sz="2000" dirty="0"/>
                        <a:t>, OTD, OTR/L</a:t>
                      </a:r>
                    </a:p>
                  </a:txBody>
                  <a:tcPr/>
                </a:tc>
                <a:extLst>
                  <a:ext uri="{0D108BD9-81ED-4DB2-BD59-A6C34878D82A}">
                    <a16:rowId xmlns:a16="http://schemas.microsoft.com/office/drawing/2014/main" val="10005"/>
                  </a:ext>
                </a:extLst>
              </a:tr>
              <a:tr h="346808">
                <a:tc>
                  <a:txBody>
                    <a:bodyPr/>
                    <a:lstStyle/>
                    <a:p>
                      <a:r>
                        <a:rPr lang="en-US" sz="2000" dirty="0"/>
                        <a:t>Continuing Education Chair</a:t>
                      </a:r>
                    </a:p>
                  </a:txBody>
                  <a:tcPr/>
                </a:tc>
                <a:tc>
                  <a:txBody>
                    <a:bodyPr/>
                    <a:lstStyle/>
                    <a:p>
                      <a:r>
                        <a:rPr lang="en-US" sz="2000" dirty="0"/>
                        <a:t>Mary Barnes, MOT, CHT</a:t>
                      </a:r>
                    </a:p>
                  </a:txBody>
                  <a:tcPr/>
                </a:tc>
                <a:extLst>
                  <a:ext uri="{0D108BD9-81ED-4DB2-BD59-A6C34878D82A}">
                    <a16:rowId xmlns:a16="http://schemas.microsoft.com/office/drawing/2014/main" val="10006"/>
                  </a:ext>
                </a:extLst>
              </a:tr>
              <a:tr h="346808">
                <a:tc>
                  <a:txBody>
                    <a:bodyPr/>
                    <a:lstStyle/>
                    <a:p>
                      <a:r>
                        <a:rPr lang="en-US" sz="2000" dirty="0"/>
                        <a:t>Diversity &amp; Inclusion Chair</a:t>
                      </a:r>
                    </a:p>
                  </a:txBody>
                  <a:tcPr/>
                </a:tc>
                <a:tc>
                  <a:txBody>
                    <a:bodyPr/>
                    <a:lstStyle/>
                    <a:p>
                      <a:r>
                        <a:rPr lang="en-US" sz="2000" dirty="0" err="1"/>
                        <a:t>Stedmon</a:t>
                      </a:r>
                      <a:r>
                        <a:rPr lang="en-US" sz="2000" dirty="0"/>
                        <a:t> Hopkins, OTD, OTR/L</a:t>
                      </a:r>
                    </a:p>
                  </a:txBody>
                  <a:tcPr/>
                </a:tc>
                <a:extLst>
                  <a:ext uri="{0D108BD9-81ED-4DB2-BD59-A6C34878D82A}">
                    <a16:rowId xmlns:a16="http://schemas.microsoft.com/office/drawing/2014/main" val="10007"/>
                  </a:ext>
                </a:extLst>
              </a:tr>
              <a:tr h="346808">
                <a:tc>
                  <a:txBody>
                    <a:bodyPr/>
                    <a:lstStyle/>
                    <a:p>
                      <a:r>
                        <a:rPr lang="en-US" sz="2000" dirty="0"/>
                        <a:t>Legislative Chair</a:t>
                      </a:r>
                    </a:p>
                  </a:txBody>
                  <a:tcPr/>
                </a:tc>
                <a:tc>
                  <a:txBody>
                    <a:bodyPr/>
                    <a:lstStyle/>
                    <a:p>
                      <a:r>
                        <a:rPr lang="en-US" sz="2000" dirty="0"/>
                        <a:t>Susan McDonald, </a:t>
                      </a:r>
                      <a:r>
                        <a:rPr lang="en-US" sz="2000" dirty="0" err="1"/>
                        <a:t>EdD</a:t>
                      </a:r>
                      <a:r>
                        <a:rPr lang="en-US" sz="2000" dirty="0"/>
                        <a:t>, OTR/L</a:t>
                      </a:r>
                    </a:p>
                  </a:txBody>
                  <a:tcPr/>
                </a:tc>
                <a:extLst>
                  <a:ext uri="{0D108BD9-81ED-4DB2-BD59-A6C34878D82A}">
                    <a16:rowId xmlns:a16="http://schemas.microsoft.com/office/drawing/2014/main" val="10008"/>
                  </a:ext>
                </a:extLst>
              </a:tr>
              <a:tr h="346808">
                <a:tc>
                  <a:txBody>
                    <a:bodyPr/>
                    <a:lstStyle/>
                    <a:p>
                      <a:r>
                        <a:rPr lang="en-US" sz="2000" dirty="0"/>
                        <a:t>Membership</a:t>
                      </a:r>
                      <a:r>
                        <a:rPr lang="en-US" sz="2000" baseline="0" dirty="0"/>
                        <a:t> Chair</a:t>
                      </a:r>
                      <a:endParaRPr lang="en-US" sz="2000" dirty="0"/>
                    </a:p>
                  </a:txBody>
                  <a:tcPr/>
                </a:tc>
                <a:tc>
                  <a:txBody>
                    <a:bodyPr/>
                    <a:lstStyle/>
                    <a:p>
                      <a:r>
                        <a:rPr lang="en-US" sz="2000" dirty="0"/>
                        <a:t>Cindy Poole, OTD, M.Ed., OTR/L</a:t>
                      </a:r>
                    </a:p>
                  </a:txBody>
                  <a:tcPr/>
                </a:tc>
                <a:extLst>
                  <a:ext uri="{0D108BD9-81ED-4DB2-BD59-A6C34878D82A}">
                    <a16:rowId xmlns:a16="http://schemas.microsoft.com/office/drawing/2014/main" val="10009"/>
                  </a:ext>
                </a:extLst>
              </a:tr>
              <a:tr h="346808">
                <a:tc>
                  <a:txBody>
                    <a:bodyPr/>
                    <a:lstStyle/>
                    <a:p>
                      <a:r>
                        <a:rPr lang="en-US" sz="2000" dirty="0"/>
                        <a:t>Mental</a:t>
                      </a:r>
                      <a:r>
                        <a:rPr lang="en-US" sz="2000" baseline="0" dirty="0"/>
                        <a:t> Health Co-Chairs</a:t>
                      </a:r>
                      <a:endParaRPr lang="en-US" sz="2000" dirty="0"/>
                    </a:p>
                  </a:txBody>
                  <a:tcPr/>
                </a:tc>
                <a:tc>
                  <a:txBody>
                    <a:bodyPr/>
                    <a:lstStyle/>
                    <a:p>
                      <a:r>
                        <a:rPr lang="en-US" sz="2000" dirty="0"/>
                        <a:t>Kaylin Flamm Lawrence, OTR/L, Megan </a:t>
                      </a:r>
                      <a:r>
                        <a:rPr lang="en-US" sz="2000" dirty="0" err="1"/>
                        <a:t>Colletti</a:t>
                      </a:r>
                      <a:r>
                        <a:rPr lang="en-US" sz="2000" dirty="0"/>
                        <a:t>, OTR/L</a:t>
                      </a:r>
                    </a:p>
                  </a:txBody>
                  <a:tcPr/>
                </a:tc>
                <a:extLst>
                  <a:ext uri="{0D108BD9-81ED-4DB2-BD59-A6C34878D82A}">
                    <a16:rowId xmlns:a16="http://schemas.microsoft.com/office/drawing/2014/main" val="10010"/>
                  </a:ext>
                </a:extLst>
              </a:tr>
              <a:tr h="346808">
                <a:tc>
                  <a:txBody>
                    <a:bodyPr/>
                    <a:lstStyle/>
                    <a:p>
                      <a:r>
                        <a:rPr lang="en-US" sz="2000" dirty="0"/>
                        <a:t>Advocacy Co-Chairs</a:t>
                      </a:r>
                    </a:p>
                  </a:txBody>
                  <a:tcPr/>
                </a:tc>
                <a:tc>
                  <a:txBody>
                    <a:bodyPr/>
                    <a:lstStyle/>
                    <a:p>
                      <a:r>
                        <a:rPr lang="en-US" sz="2000" i="1" dirty="0"/>
                        <a:t>Position open</a:t>
                      </a:r>
                    </a:p>
                  </a:txBody>
                  <a:tcPr/>
                </a:tc>
                <a:extLst>
                  <a:ext uri="{0D108BD9-81ED-4DB2-BD59-A6C34878D82A}">
                    <a16:rowId xmlns:a16="http://schemas.microsoft.com/office/drawing/2014/main" val="10011"/>
                  </a:ext>
                </a:extLst>
              </a:tr>
              <a:tr h="346808">
                <a:tc>
                  <a:txBody>
                    <a:bodyPr/>
                    <a:lstStyle/>
                    <a:p>
                      <a:r>
                        <a:rPr lang="en-US" sz="2000" dirty="0"/>
                        <a:t>Student Involvement Chair</a:t>
                      </a:r>
                    </a:p>
                  </a:txBody>
                  <a:tcPr/>
                </a:tc>
                <a:tc>
                  <a:txBody>
                    <a:bodyPr/>
                    <a:lstStyle/>
                    <a:p>
                      <a:r>
                        <a:rPr lang="en-US" sz="2000" dirty="0"/>
                        <a:t>Rebecca Whitaker, OTD, OTR/L</a:t>
                      </a:r>
                    </a:p>
                  </a:txBody>
                  <a:tcPr/>
                </a:tc>
                <a:extLst>
                  <a:ext uri="{0D108BD9-81ED-4DB2-BD59-A6C34878D82A}">
                    <a16:rowId xmlns:a16="http://schemas.microsoft.com/office/drawing/2014/main" val="10012"/>
                  </a:ext>
                </a:extLst>
              </a:tr>
              <a:tr h="346808">
                <a:tc>
                  <a:txBody>
                    <a:bodyPr/>
                    <a:lstStyle/>
                    <a:p>
                      <a:r>
                        <a:rPr lang="en-US" sz="2000" dirty="0"/>
                        <a:t>Mentorship Chair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Valery Hanks, OTR/L,</a:t>
                      </a:r>
                      <a:r>
                        <a:rPr lang="en-US" sz="2000" baseline="0" dirty="0"/>
                        <a:t> CPAM, C/NDT</a:t>
                      </a:r>
                      <a:endParaRPr lang="en-US" sz="2000" dirty="0"/>
                    </a:p>
                  </a:txBody>
                  <a:tcPr/>
                </a:tc>
                <a:extLst>
                  <a:ext uri="{0D108BD9-81ED-4DB2-BD59-A6C34878D82A}">
                    <a16:rowId xmlns:a16="http://schemas.microsoft.com/office/drawing/2014/main" val="3772250762"/>
                  </a:ext>
                </a:extLst>
              </a:tr>
            </a:tbl>
          </a:graphicData>
        </a:graphic>
      </p:graphicFrame>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161422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5EC2-B74C-994A-B47B-AF7924AA23C5}"/>
              </a:ext>
            </a:extLst>
          </p:cNvPr>
          <p:cNvSpPr>
            <a:spLocks noGrp="1"/>
          </p:cNvSpPr>
          <p:nvPr>
            <p:ph type="title"/>
          </p:nvPr>
        </p:nvSpPr>
        <p:spPr/>
        <p:txBody>
          <a:bodyPr>
            <a:normAutofit fontScale="90000"/>
          </a:bodyPr>
          <a:lstStyle/>
          <a:p>
            <a:r>
              <a:rPr lang="en-US" sz="4000" b="1" dirty="0"/>
              <a:t>Support Medicare Beneficiaries’ Access to Therapy Services: </a:t>
            </a:r>
            <a:br>
              <a:rPr lang="en-US" dirty="0"/>
            </a:br>
            <a:r>
              <a:rPr lang="en-US" sz="2000" i="1" dirty="0"/>
              <a:t>Policy Recommendations To Mitigate the Impact of Pending 15% Medicare Cuts to Occupational Therapy Assistants and Physical Therapist Assistants</a:t>
            </a:r>
            <a:endParaRPr lang="en-US" sz="2000" dirty="0"/>
          </a:p>
        </p:txBody>
      </p:sp>
      <p:sp>
        <p:nvSpPr>
          <p:cNvPr id="3" name="Content Placeholder 2">
            <a:extLst>
              <a:ext uri="{FF2B5EF4-FFF2-40B4-BE49-F238E27FC236}">
                <a16:creationId xmlns:a16="http://schemas.microsoft.com/office/drawing/2014/main" id="{ECA12286-C60A-E444-B878-2EDD99D05406}"/>
              </a:ext>
            </a:extLst>
          </p:cNvPr>
          <p:cNvSpPr>
            <a:spLocks noGrp="1"/>
          </p:cNvSpPr>
          <p:nvPr>
            <p:ph idx="1"/>
          </p:nvPr>
        </p:nvSpPr>
        <p:spPr>
          <a:xfrm>
            <a:off x="677334" y="2367627"/>
            <a:ext cx="8596668" cy="3880773"/>
          </a:xfrm>
        </p:spPr>
        <p:txBody>
          <a:bodyPr>
            <a:normAutofit/>
          </a:bodyPr>
          <a:lstStyle/>
          <a:p>
            <a:r>
              <a:rPr lang="en-US" b="1" dirty="0"/>
              <a:t>Policy Recommendation</a:t>
            </a:r>
          </a:p>
          <a:p>
            <a:pPr lvl="1"/>
            <a:r>
              <a:rPr lang="en-US" b="1" dirty="0"/>
              <a:t> Provide an exemption to the therapy assistant payment differential in designated rural and medically underserved areas. </a:t>
            </a:r>
            <a:endParaRPr lang="en-US" dirty="0"/>
          </a:p>
          <a:p>
            <a:r>
              <a:rPr lang="en-US" b="1" dirty="0"/>
              <a:t>Policy Recommendation</a:t>
            </a:r>
          </a:p>
          <a:p>
            <a:pPr lvl="1"/>
            <a:r>
              <a:rPr lang="en-US" b="1" dirty="0"/>
              <a:t>Enact legislation that changes the Medicare supervision requirement of OTAs and PTAs in private practice to state that it cannot exceed requirements under State law.</a:t>
            </a:r>
          </a:p>
          <a:p>
            <a:r>
              <a:rPr lang="en-US" b="1" dirty="0"/>
              <a:t>Policy Recommendation</a:t>
            </a:r>
          </a:p>
          <a:p>
            <a:pPr lvl="1"/>
            <a:r>
              <a:rPr lang="en-US" b="1" dirty="0"/>
              <a:t> Delay implementation of the OTA and PTA payment differential to January 1, 2023.  </a:t>
            </a:r>
          </a:p>
          <a:p>
            <a:pPr marL="457200" lvl="1" indent="0">
              <a:buNone/>
            </a:pPr>
            <a:endParaRPr lang="en-US" dirty="0"/>
          </a:p>
          <a:p>
            <a:endParaRPr lang="en-US" dirty="0"/>
          </a:p>
        </p:txBody>
      </p:sp>
    </p:spTree>
    <p:extLst>
      <p:ext uri="{BB962C8B-B14F-4D97-AF65-F5344CB8AC3E}">
        <p14:creationId xmlns:p14="http://schemas.microsoft.com/office/powerpoint/2010/main" val="3238538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3BDD-2D04-A14F-A4C1-DAB64BDFF9ED}"/>
              </a:ext>
            </a:extLst>
          </p:cNvPr>
          <p:cNvSpPr>
            <a:spLocks noGrp="1"/>
          </p:cNvSpPr>
          <p:nvPr>
            <p:ph type="title"/>
          </p:nvPr>
        </p:nvSpPr>
        <p:spPr/>
        <p:txBody>
          <a:bodyPr>
            <a:noAutofit/>
          </a:bodyPr>
          <a:lstStyle/>
          <a:p>
            <a:r>
              <a:rPr lang="en-US" b="1" dirty="0"/>
              <a:t>Our Nation is Facing a Health Workforce Diversity Crisis </a:t>
            </a:r>
            <a:br>
              <a:rPr lang="en-US" dirty="0"/>
            </a:br>
            <a:endParaRPr lang="en-US" dirty="0"/>
          </a:p>
        </p:txBody>
      </p:sp>
      <p:sp>
        <p:nvSpPr>
          <p:cNvPr id="3" name="Content Placeholder 2">
            <a:extLst>
              <a:ext uri="{FF2B5EF4-FFF2-40B4-BE49-F238E27FC236}">
                <a16:creationId xmlns:a16="http://schemas.microsoft.com/office/drawing/2014/main" id="{CAC2AA77-88BB-144B-B8E7-BEC5F65C8EBA}"/>
              </a:ext>
            </a:extLst>
          </p:cNvPr>
          <p:cNvSpPr>
            <a:spLocks noGrp="1"/>
          </p:cNvSpPr>
          <p:nvPr>
            <p:ph idx="1"/>
          </p:nvPr>
        </p:nvSpPr>
        <p:spPr/>
        <p:txBody>
          <a:bodyPr/>
          <a:lstStyle/>
          <a:p>
            <a:r>
              <a:rPr lang="en-US" b="1" dirty="0"/>
              <a:t>According to a study published in </a:t>
            </a:r>
            <a:r>
              <a:rPr lang="en-US" b="1" i="1" dirty="0"/>
              <a:t>JAMA </a:t>
            </a:r>
            <a:r>
              <a:rPr lang="en-US" dirty="0"/>
              <a:t>in March 2021, efforts are needed to increase the percentage of health care professionals from underrepresented populations. </a:t>
            </a:r>
          </a:p>
          <a:p>
            <a:r>
              <a:rPr lang="en-US" b="1" dirty="0"/>
              <a:t>“Federal policy must support efforts to support the creation of a health workforce more representative of the nation to increase access, service quality, and outcomes.”</a:t>
            </a:r>
          </a:p>
          <a:p>
            <a:r>
              <a:rPr lang="en-US" b="1" dirty="0"/>
              <a:t>Why the Allied Health Workforce Diversity Act? </a:t>
            </a:r>
            <a:endParaRPr lang="en-US" dirty="0"/>
          </a:p>
          <a:p>
            <a:r>
              <a:rPr lang="en-US" dirty="0"/>
              <a:t>The Allied Health Workforce Diversity (AHWD) Act would increase diversity among the professions of occupational therapy, physical therapy, respiratory therapy, speech-language pathology, and audiology by creating a grant program administered by the Health Resources &amp; Services Administration (HRSA). </a:t>
            </a:r>
          </a:p>
          <a:p>
            <a:endParaRPr lang="en-US" dirty="0"/>
          </a:p>
          <a:p>
            <a:endParaRPr lang="en-US" dirty="0"/>
          </a:p>
        </p:txBody>
      </p:sp>
    </p:spTree>
    <p:extLst>
      <p:ext uri="{BB962C8B-B14F-4D97-AF65-F5344CB8AC3E}">
        <p14:creationId xmlns:p14="http://schemas.microsoft.com/office/powerpoint/2010/main" val="790259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A7A68-8C44-0549-B124-978D0E4FA142}"/>
              </a:ext>
            </a:extLst>
          </p:cNvPr>
          <p:cNvSpPr>
            <a:spLocks noGrp="1"/>
          </p:cNvSpPr>
          <p:nvPr>
            <p:ph type="title"/>
          </p:nvPr>
        </p:nvSpPr>
        <p:spPr/>
        <p:txBody>
          <a:bodyPr>
            <a:normAutofit fontScale="90000"/>
          </a:bodyPr>
          <a:lstStyle/>
          <a:p>
            <a:r>
              <a:rPr lang="en-US" sz="4000" b="1" dirty="0"/>
              <a:t>Increase Diversity in the Occupational Therapy Workforce </a:t>
            </a:r>
            <a:br>
              <a:rPr lang="en-US" dirty="0"/>
            </a:br>
            <a:r>
              <a:rPr lang="en-US" sz="2000" i="1" dirty="0"/>
              <a:t>Support the Allied Health Workforce Diversity Act: S.1679/H.R.3320 </a:t>
            </a:r>
            <a:br>
              <a:rPr lang="en-US" dirty="0"/>
            </a:br>
            <a:endParaRPr lang="en-US" dirty="0"/>
          </a:p>
        </p:txBody>
      </p:sp>
      <p:sp>
        <p:nvSpPr>
          <p:cNvPr id="3" name="Content Placeholder 2">
            <a:extLst>
              <a:ext uri="{FF2B5EF4-FFF2-40B4-BE49-F238E27FC236}">
                <a16:creationId xmlns:a16="http://schemas.microsoft.com/office/drawing/2014/main" id="{48C9B2AD-13DF-B046-B137-5B58B2C3A740}"/>
              </a:ext>
            </a:extLst>
          </p:cNvPr>
          <p:cNvSpPr>
            <a:spLocks noGrp="1"/>
          </p:cNvSpPr>
          <p:nvPr>
            <p:ph idx="1"/>
          </p:nvPr>
        </p:nvSpPr>
        <p:spPr/>
        <p:txBody>
          <a:bodyPr>
            <a:normAutofit/>
          </a:bodyPr>
          <a:lstStyle/>
          <a:p>
            <a:r>
              <a:rPr lang="en-US" dirty="0"/>
              <a:t>A more diverse health care workforce is important because: </a:t>
            </a:r>
          </a:p>
          <a:p>
            <a:r>
              <a:rPr lang="en-US" dirty="0"/>
              <a:t>Patients who receive care from members of their own racial and ethnic background tend to have better outcomes </a:t>
            </a:r>
          </a:p>
          <a:p>
            <a:r>
              <a:rPr lang="en-US" dirty="0"/>
              <a:t>Health professionals from underrepresented and minority backgrounds are more likely to practice in medically underserved areas </a:t>
            </a:r>
          </a:p>
          <a:p>
            <a:r>
              <a:rPr lang="en-US" dirty="0"/>
              <a:t>Minority groups disproportionately live in areas with provider shortages </a:t>
            </a:r>
          </a:p>
          <a:p>
            <a:r>
              <a:rPr lang="en-US" dirty="0"/>
              <a:t>A more diverse workforce and student population increases the sense of belonging and improves the quality of occupational therapy services to underserved populations </a:t>
            </a:r>
          </a:p>
          <a:p>
            <a:endParaRPr lang="en-US" dirty="0"/>
          </a:p>
        </p:txBody>
      </p:sp>
    </p:spTree>
    <p:extLst>
      <p:ext uri="{BB962C8B-B14F-4D97-AF65-F5344CB8AC3E}">
        <p14:creationId xmlns:p14="http://schemas.microsoft.com/office/powerpoint/2010/main" val="1718040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4C68-0CD3-C446-B34E-DF3A4ADC83D1}"/>
              </a:ext>
            </a:extLst>
          </p:cNvPr>
          <p:cNvSpPr>
            <a:spLocks noGrp="1"/>
          </p:cNvSpPr>
          <p:nvPr>
            <p:ph type="title"/>
          </p:nvPr>
        </p:nvSpPr>
        <p:spPr/>
        <p:txBody>
          <a:bodyPr>
            <a:normAutofit fontScale="90000"/>
          </a:bodyPr>
          <a:lstStyle/>
          <a:p>
            <a:r>
              <a:rPr lang="en-US" sz="4000" b="1" dirty="0"/>
              <a:t>Increase Diversity in the Occupational Therapy Workforce </a:t>
            </a:r>
            <a:br>
              <a:rPr lang="en-US" dirty="0"/>
            </a:br>
            <a:r>
              <a:rPr lang="en-US" sz="2000" i="1" dirty="0"/>
              <a:t>Support the Allied Health Workforce Diversity Act: S.1679/H.R.3320 </a:t>
            </a:r>
            <a:br>
              <a:rPr lang="en-US" dirty="0"/>
            </a:br>
            <a:endParaRPr lang="en-US" dirty="0"/>
          </a:p>
        </p:txBody>
      </p:sp>
      <p:sp>
        <p:nvSpPr>
          <p:cNvPr id="3" name="Content Placeholder 2">
            <a:extLst>
              <a:ext uri="{FF2B5EF4-FFF2-40B4-BE49-F238E27FC236}">
                <a16:creationId xmlns:a16="http://schemas.microsoft.com/office/drawing/2014/main" id="{0B2ED363-553A-2148-819B-C9427F549D3B}"/>
              </a:ext>
            </a:extLst>
          </p:cNvPr>
          <p:cNvSpPr>
            <a:spLocks noGrp="1"/>
          </p:cNvSpPr>
          <p:nvPr>
            <p:ph idx="1"/>
          </p:nvPr>
        </p:nvSpPr>
        <p:spPr/>
        <p:txBody>
          <a:bodyPr>
            <a:normAutofit lnSpcReduction="10000"/>
          </a:bodyPr>
          <a:lstStyle/>
          <a:p>
            <a:r>
              <a:rPr lang="en-US" b="1" dirty="0"/>
              <a:t>The bipartisan Allied Health Workforce Diversity Act (S.1679/ H.R.3320), introduced by Sens. Bob Casey (PA) and Lisa Murkowski (AK) in the Senate, and Reps. Bobby Rush (IL-01) and Markwayne Mullin (OK-02) in the House, will increase the number of individuals currently underrepresented in the professions of occupational therapy, physical therapy, respiratory therapy, speech-language pathology, and audiology. </a:t>
            </a:r>
            <a:endParaRPr lang="en-US" dirty="0"/>
          </a:p>
          <a:p>
            <a:r>
              <a:rPr lang="en-US" dirty="0"/>
              <a:t>This legislation creates a program administered by the Health Resources &amp; Services Administration (HRSA) and funding to ensure the flexibility to adapt and change the groups that are underrepresented, in order to grow with a changing health care workforce. </a:t>
            </a:r>
          </a:p>
          <a:p>
            <a:r>
              <a:rPr lang="en-US" dirty="0"/>
              <a:t>This bipartisan legislation moves our nation closer to the goal of a health care workforce that mirrors society. It would provide HRSA with the tools and flexibility to reduce shortages, lower costs, and increase the quality of our nation’s health care workforce. </a:t>
            </a:r>
          </a:p>
          <a:p>
            <a:endParaRPr lang="en-US" dirty="0"/>
          </a:p>
        </p:txBody>
      </p:sp>
    </p:spTree>
    <p:extLst>
      <p:ext uri="{BB962C8B-B14F-4D97-AF65-F5344CB8AC3E}">
        <p14:creationId xmlns:p14="http://schemas.microsoft.com/office/powerpoint/2010/main" val="3047937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D43C-77EE-FB4D-BF10-89F9C08051F4}"/>
              </a:ext>
            </a:extLst>
          </p:cNvPr>
          <p:cNvSpPr>
            <a:spLocks noGrp="1"/>
          </p:cNvSpPr>
          <p:nvPr>
            <p:ph type="title"/>
          </p:nvPr>
        </p:nvSpPr>
        <p:spPr/>
        <p:txBody>
          <a:bodyPr>
            <a:normAutofit fontScale="90000"/>
          </a:bodyPr>
          <a:lstStyle/>
          <a:p>
            <a:r>
              <a:rPr lang="en-US" sz="4000" b="1" dirty="0"/>
              <a:t>Increase Diversity in the Occupational Therapy Workforce </a:t>
            </a:r>
            <a:br>
              <a:rPr lang="en-US" dirty="0"/>
            </a:br>
            <a:r>
              <a:rPr lang="en-US" sz="2000" i="1" dirty="0"/>
              <a:t>Support the Allied Health Workforce Diversity Act: S.1679/H.R.3320 </a:t>
            </a:r>
            <a:br>
              <a:rPr lang="en-US" dirty="0"/>
            </a:br>
            <a:endParaRPr lang="en-US" dirty="0"/>
          </a:p>
        </p:txBody>
      </p:sp>
      <p:sp>
        <p:nvSpPr>
          <p:cNvPr id="3" name="Content Placeholder 2">
            <a:extLst>
              <a:ext uri="{FF2B5EF4-FFF2-40B4-BE49-F238E27FC236}">
                <a16:creationId xmlns:a16="http://schemas.microsoft.com/office/drawing/2014/main" id="{08ADE148-D109-C346-B8F6-BC12A213F031}"/>
              </a:ext>
            </a:extLst>
          </p:cNvPr>
          <p:cNvSpPr>
            <a:spLocks noGrp="1"/>
          </p:cNvSpPr>
          <p:nvPr>
            <p:ph idx="1"/>
          </p:nvPr>
        </p:nvSpPr>
        <p:spPr/>
        <p:txBody>
          <a:bodyPr/>
          <a:lstStyle/>
          <a:p>
            <a:r>
              <a:rPr lang="en-US" b="1" dirty="0"/>
              <a:t>Write A Letter, Call or Tweet: Ask Congress to Support the Expanded Telehealth Access Act</a:t>
            </a:r>
          </a:p>
          <a:p>
            <a:r>
              <a:rPr lang="en-US" b="1" dirty="0"/>
              <a:t>Write A Letter, Call or Tweet: Ask Congress to Support the SMART Act and Three Policies That Will Protect OTAs</a:t>
            </a:r>
          </a:p>
          <a:p>
            <a:r>
              <a:rPr lang="en-US" b="1" dirty="0"/>
              <a:t>Write A Letter, Call or Tweet: Urge Congress to Support the Allied Health Workforce Diversity Act</a:t>
            </a:r>
          </a:p>
          <a:p>
            <a:endParaRPr lang="en-US" dirty="0"/>
          </a:p>
        </p:txBody>
      </p:sp>
    </p:spTree>
    <p:extLst>
      <p:ext uri="{BB962C8B-B14F-4D97-AF65-F5344CB8AC3E}">
        <p14:creationId xmlns:p14="http://schemas.microsoft.com/office/powerpoint/2010/main" val="438073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0C6C7-4C04-F2FE-79E7-2B18C6A2C494}"/>
              </a:ext>
            </a:extLst>
          </p:cNvPr>
          <p:cNvSpPr>
            <a:spLocks noGrp="1"/>
          </p:cNvSpPr>
          <p:nvPr>
            <p:ph type="title"/>
          </p:nvPr>
        </p:nvSpPr>
        <p:spPr/>
        <p:txBody>
          <a:bodyPr/>
          <a:lstStyle/>
          <a:p>
            <a:r>
              <a:rPr lang="en-US" b="1" dirty="0"/>
              <a:t>Help Secure Medicare Coverage for Critical Wheelchair Technology</a:t>
            </a:r>
            <a:endParaRPr lang="en-US" dirty="0"/>
          </a:p>
        </p:txBody>
      </p:sp>
      <p:sp>
        <p:nvSpPr>
          <p:cNvPr id="3" name="Content Placeholder 2">
            <a:extLst>
              <a:ext uri="{FF2B5EF4-FFF2-40B4-BE49-F238E27FC236}">
                <a16:creationId xmlns:a16="http://schemas.microsoft.com/office/drawing/2014/main" id="{C1709729-E3EE-1BCC-D309-BFB9938238D9}"/>
              </a:ext>
            </a:extLst>
          </p:cNvPr>
          <p:cNvSpPr>
            <a:spLocks noGrp="1"/>
          </p:cNvSpPr>
          <p:nvPr>
            <p:ph idx="1"/>
          </p:nvPr>
        </p:nvSpPr>
        <p:spPr/>
        <p:txBody>
          <a:bodyPr/>
          <a:lstStyle/>
          <a:p>
            <a:r>
              <a:rPr lang="en-US" dirty="0"/>
              <a:t>The Medicare program currently prohibits coverage for seat elevation and standing systems in power wheelchairs and views these systems as “not primarily medical in nature.” However, it can be difficult to navigate daily activities for those who use a wheelchair. The Centers for Medicare &amp; Medicaid Services (CMS) is currently accepting </a:t>
            </a:r>
            <a:r>
              <a:rPr lang="en-US" u="sng" dirty="0">
                <a:hlinkClick r:id="rId2"/>
              </a:rPr>
              <a:t>public comments</a:t>
            </a:r>
            <a:r>
              <a:rPr lang="en-US" u="sng" dirty="0"/>
              <a:t> </a:t>
            </a:r>
            <a:r>
              <a:rPr lang="en-US" b="1" dirty="0"/>
              <a:t>through Wednesday, September 14</a:t>
            </a:r>
            <a:r>
              <a:rPr lang="en-US" dirty="0"/>
              <a:t>, about whether to cover power seat elevation systems for Medicare beneficiaries and will be considering additional comments about power standing systems at a later date. If you work with clients who use or would benefit from seat elevation, please consider submitting comments to CMS and let Medicare know how your patients and their caregivers can benefit from these technologies. </a:t>
            </a:r>
          </a:p>
          <a:p>
            <a:r>
              <a:rPr lang="en-US" dirty="0"/>
              <a:t>* AOTA Practice Pulse., August 30, 2022</a:t>
            </a:r>
          </a:p>
        </p:txBody>
      </p:sp>
    </p:spTree>
    <p:extLst>
      <p:ext uri="{BB962C8B-B14F-4D97-AF65-F5344CB8AC3E}">
        <p14:creationId xmlns:p14="http://schemas.microsoft.com/office/powerpoint/2010/main" val="39499372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BF67-59FA-F03D-F0A6-F064E5E60C22}"/>
              </a:ext>
            </a:extLst>
          </p:cNvPr>
          <p:cNvSpPr>
            <a:spLocks noGrp="1"/>
          </p:cNvSpPr>
          <p:nvPr>
            <p:ph type="title"/>
          </p:nvPr>
        </p:nvSpPr>
        <p:spPr/>
        <p:txBody>
          <a:bodyPr/>
          <a:lstStyle/>
          <a:p>
            <a:r>
              <a:rPr lang="en-US" b="1" dirty="0"/>
              <a:t>The Basics of Bills </a:t>
            </a:r>
          </a:p>
        </p:txBody>
      </p:sp>
      <p:sp>
        <p:nvSpPr>
          <p:cNvPr id="3" name="Content Placeholder 2">
            <a:extLst>
              <a:ext uri="{FF2B5EF4-FFF2-40B4-BE49-F238E27FC236}">
                <a16:creationId xmlns:a16="http://schemas.microsoft.com/office/drawing/2014/main" id="{A6238FC2-83D5-2BF3-3A58-4232A4706F86}"/>
              </a:ext>
            </a:extLst>
          </p:cNvPr>
          <p:cNvSpPr>
            <a:spLocks noGrp="1"/>
          </p:cNvSpPr>
          <p:nvPr>
            <p:ph idx="1"/>
          </p:nvPr>
        </p:nvSpPr>
        <p:spPr/>
        <p:txBody>
          <a:bodyPr/>
          <a:lstStyle/>
          <a:p>
            <a:r>
              <a:rPr lang="en-US" dirty="0">
                <a:hlinkClick r:id="rId2"/>
              </a:rPr>
              <a:t>https://youtu.be/OgVKvqTItto</a:t>
            </a:r>
            <a:r>
              <a:rPr lang="en-US" dirty="0"/>
              <a:t> </a:t>
            </a:r>
          </a:p>
          <a:p>
            <a:r>
              <a:rPr lang="en-US" dirty="0">
                <a:hlinkClick r:id="rId3"/>
              </a:rPr>
              <a:t>https://www.youtube.com/watch?v=OgVKvqTItto</a:t>
            </a:r>
            <a:r>
              <a:rPr lang="en-US" dirty="0"/>
              <a:t> </a:t>
            </a:r>
          </a:p>
          <a:p>
            <a:r>
              <a:rPr lang="en-US" dirty="0"/>
              <a:t>School House Rock - I’m Just a Bill </a:t>
            </a:r>
          </a:p>
        </p:txBody>
      </p:sp>
    </p:spTree>
    <p:extLst>
      <p:ext uri="{BB962C8B-B14F-4D97-AF65-F5344CB8AC3E}">
        <p14:creationId xmlns:p14="http://schemas.microsoft.com/office/powerpoint/2010/main" val="2786265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EF62-1839-F246-ADD4-6FBB03B03C9B}"/>
              </a:ext>
            </a:extLst>
          </p:cNvPr>
          <p:cNvSpPr>
            <a:spLocks noGrp="1"/>
          </p:cNvSpPr>
          <p:nvPr>
            <p:ph type="title"/>
          </p:nvPr>
        </p:nvSpPr>
        <p:spPr/>
        <p:txBody>
          <a:bodyPr/>
          <a:lstStyle/>
          <a:p>
            <a:r>
              <a:rPr lang="en-US" b="1" dirty="0"/>
              <a:t>AOTA Resources </a:t>
            </a:r>
          </a:p>
        </p:txBody>
      </p:sp>
      <p:sp>
        <p:nvSpPr>
          <p:cNvPr id="3" name="Content Placeholder 2">
            <a:extLst>
              <a:ext uri="{FF2B5EF4-FFF2-40B4-BE49-F238E27FC236}">
                <a16:creationId xmlns:a16="http://schemas.microsoft.com/office/drawing/2014/main" id="{CE6CD6FF-5CCB-F64B-900B-463C660F3309}"/>
              </a:ext>
            </a:extLst>
          </p:cNvPr>
          <p:cNvSpPr>
            <a:spLocks noGrp="1"/>
          </p:cNvSpPr>
          <p:nvPr>
            <p:ph idx="1"/>
          </p:nvPr>
        </p:nvSpPr>
        <p:spPr/>
        <p:txBody>
          <a:bodyPr/>
          <a:lstStyle/>
          <a:p>
            <a:r>
              <a:rPr lang="en-US" dirty="0">
                <a:hlinkClick r:id="rId2"/>
              </a:rPr>
              <a:t>https://cqrcengage.com/aota/Grassroots-Advocacy-Intensive</a:t>
            </a:r>
            <a:r>
              <a:rPr lang="en-US" dirty="0"/>
              <a:t> </a:t>
            </a:r>
          </a:p>
        </p:txBody>
      </p:sp>
    </p:spTree>
    <p:extLst>
      <p:ext uri="{BB962C8B-B14F-4D97-AF65-F5344CB8AC3E}">
        <p14:creationId xmlns:p14="http://schemas.microsoft.com/office/powerpoint/2010/main" val="21035018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165C2-7731-EA49-A2FB-AEC1BA9311D9}"/>
              </a:ext>
            </a:extLst>
          </p:cNvPr>
          <p:cNvSpPr txBox="1">
            <a:spLocks noGrp="1"/>
          </p:cNvSpPr>
          <p:nvPr>
            <p:ph type="ctrTitle"/>
          </p:nvPr>
        </p:nvSpPr>
        <p:spPr>
          <a:xfrm>
            <a:off x="946150" y="2382946"/>
            <a:ext cx="8394700" cy="1446550"/>
          </a:xfrm>
          <a:prstGeom prst="rect">
            <a:avLst/>
          </a:prstGeom>
          <a:noFill/>
        </p:spPr>
        <p:txBody>
          <a:bodyPr wrap="square" rtlCol="0" anchor="b" anchorCtr="0">
            <a:spAutoFit/>
          </a:bodyPr>
          <a:lstStyle/>
          <a:p>
            <a:pPr algn="ctr"/>
            <a:r>
              <a:rPr lang="en-US" sz="4400" b="1" dirty="0">
                <a:latin typeface="Arial" panose="020B0604020202020204" pitchFamily="34" charset="0"/>
                <a:cs typeface="Arial" panose="020B0604020202020204" pitchFamily="34" charset="0"/>
              </a:rPr>
              <a:t>Legislative Update State Report</a:t>
            </a:r>
          </a:p>
        </p:txBody>
      </p:sp>
      <p:sp>
        <p:nvSpPr>
          <p:cNvPr id="3" name="Subtitle 2"/>
          <p:cNvSpPr>
            <a:spLocks noGrp="1"/>
          </p:cNvSpPr>
          <p:nvPr>
            <p:ph type="subTitle" idx="1"/>
          </p:nvPr>
        </p:nvSpPr>
        <p:spPr>
          <a:xfrm>
            <a:off x="1460500" y="3993833"/>
            <a:ext cx="7613650" cy="1655762"/>
          </a:xfrm>
        </p:spPr>
        <p:txBody>
          <a:bodyPr/>
          <a:lstStyle/>
          <a:p>
            <a:pPr algn="ctr"/>
            <a:r>
              <a:rPr lang="en-US" dirty="0">
                <a:latin typeface="Arial Hebrew Scholar" charset="-79"/>
                <a:ea typeface="Arial Hebrew Scholar" charset="-79"/>
                <a:cs typeface="Arial Hebrew Scholar" charset="-79"/>
              </a:rPr>
              <a:t>Prepared by: </a:t>
            </a:r>
          </a:p>
          <a:p>
            <a:pPr algn="ctr"/>
            <a:r>
              <a:rPr lang="en-US" dirty="0">
                <a:latin typeface="Arial Hebrew Scholar" charset="-79"/>
                <a:ea typeface="Arial Hebrew Scholar" charset="-79"/>
                <a:cs typeface="Arial Hebrew Scholar" charset="-79"/>
              </a:rPr>
              <a:t>Courtney </a:t>
            </a:r>
            <a:r>
              <a:rPr lang="en-US" dirty="0" err="1">
                <a:latin typeface="Arial Hebrew Scholar" charset="-79"/>
                <a:ea typeface="Arial Hebrew Scholar" charset="-79"/>
                <a:cs typeface="Arial Hebrew Scholar" charset="-79"/>
              </a:rPr>
              <a:t>Atnip</a:t>
            </a:r>
            <a:r>
              <a:rPr lang="en-US" dirty="0">
                <a:latin typeface="Arial Hebrew Scholar" charset="-79"/>
                <a:ea typeface="Arial Hebrew Scholar" charset="-79"/>
                <a:cs typeface="Arial Hebrew Scholar" charset="-79"/>
              </a:rPr>
              <a:t>, </a:t>
            </a:r>
            <a:r>
              <a:rPr lang="en-US" i="1" dirty="0">
                <a:latin typeface="Arial Hebrew Scholar" charset="-79"/>
                <a:ea typeface="Arial Hebrew Scholar" charset="-79"/>
                <a:cs typeface="Arial Hebrew Scholar" charset="-79"/>
              </a:rPr>
              <a:t>Founder</a:t>
            </a:r>
          </a:p>
          <a:p>
            <a:pPr algn="ctr"/>
            <a:r>
              <a:rPr lang="en-US" dirty="0">
                <a:latin typeface="Arial Hebrew Scholar" charset="-79"/>
                <a:ea typeface="Arial Hebrew Scholar" charset="-79"/>
                <a:cs typeface="Arial Hebrew Scholar" charset="-79"/>
              </a:rPr>
              <a:t>Capitol &amp; 5</a:t>
            </a:r>
            <a:r>
              <a:rPr lang="en-US" baseline="30000" dirty="0">
                <a:latin typeface="Arial Hebrew Scholar" charset="-79"/>
                <a:ea typeface="Arial Hebrew Scholar" charset="-79"/>
                <a:cs typeface="Arial Hebrew Scholar" charset="-79"/>
              </a:rPr>
              <a:t>th</a:t>
            </a:r>
            <a:r>
              <a:rPr lang="en-US" dirty="0">
                <a:latin typeface="Arial Hebrew Scholar" charset="-79"/>
                <a:ea typeface="Arial Hebrew Scholar" charset="-79"/>
                <a:cs typeface="Arial Hebrew Scholar" charset="-79"/>
              </a:rPr>
              <a:t> Public Strategies</a:t>
            </a:r>
          </a:p>
        </p:txBody>
      </p:sp>
      <p:pic>
        <p:nvPicPr>
          <p:cNvPr id="5" name="Google Shape;56;p1"/>
          <p:cNvPicPr preferRelativeResize="0"/>
          <p:nvPr/>
        </p:nvPicPr>
        <p:blipFill rotWithShape="1">
          <a:blip r:embed="rId2">
            <a:alphaModFix/>
          </a:blip>
          <a:srcRect/>
          <a:stretch/>
        </p:blipFill>
        <p:spPr>
          <a:xfrm>
            <a:off x="3022536" y="177850"/>
            <a:ext cx="4038664" cy="1181050"/>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9596"/>
            <a:ext cx="1138638" cy="1143000"/>
          </a:xfrm>
          <a:prstGeom prst="rect">
            <a:avLst/>
          </a:prstGeom>
        </p:spPr>
      </p:pic>
      <p:pic>
        <p:nvPicPr>
          <p:cNvPr id="6" name="Picture 5" descr="Text, logo&#10;&#10;Description automatically generated">
            <a:extLst>
              <a:ext uri="{FF2B5EF4-FFF2-40B4-BE49-F238E27FC236}">
                <a16:creationId xmlns:a16="http://schemas.microsoft.com/office/drawing/2014/main" id="{0821C8F3-51B3-954E-B337-3E73B196C082}"/>
              </a:ext>
            </a:extLst>
          </p:cNvPr>
          <p:cNvPicPr>
            <a:picLocks noChangeAspect="1"/>
          </p:cNvPicPr>
          <p:nvPr/>
        </p:nvPicPr>
        <p:blipFill rotWithShape="1">
          <a:blip r:embed="rId4"/>
          <a:srcRect r="68440"/>
          <a:stretch/>
        </p:blipFill>
        <p:spPr>
          <a:xfrm>
            <a:off x="946150" y="5530651"/>
            <a:ext cx="1364719" cy="1452842"/>
          </a:xfrm>
          <a:prstGeom prst="rect">
            <a:avLst/>
          </a:prstGeom>
        </p:spPr>
      </p:pic>
    </p:spTree>
    <p:extLst>
      <p:ext uri="{BB962C8B-B14F-4D97-AF65-F5344CB8AC3E}">
        <p14:creationId xmlns:p14="http://schemas.microsoft.com/office/powerpoint/2010/main" val="2355524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E105-5A8A-9445-AD65-623F0F799F34}"/>
              </a:ext>
            </a:extLst>
          </p:cNvPr>
          <p:cNvSpPr>
            <a:spLocks noGrp="1"/>
          </p:cNvSpPr>
          <p:nvPr>
            <p:ph type="title"/>
          </p:nvPr>
        </p:nvSpPr>
        <p:spPr/>
        <p:txBody>
          <a:bodyPr/>
          <a:lstStyle/>
          <a:p>
            <a:r>
              <a:rPr lang="en-US" b="1" dirty="0"/>
              <a:t>Legislative Overview</a:t>
            </a:r>
          </a:p>
        </p:txBody>
      </p:sp>
      <p:sp>
        <p:nvSpPr>
          <p:cNvPr id="3" name="Content Placeholder 2">
            <a:extLst>
              <a:ext uri="{FF2B5EF4-FFF2-40B4-BE49-F238E27FC236}">
                <a16:creationId xmlns:a16="http://schemas.microsoft.com/office/drawing/2014/main" id="{9BAC3CF8-598E-4C49-9B24-F38669DB6DBD}"/>
              </a:ext>
            </a:extLst>
          </p:cNvPr>
          <p:cNvSpPr>
            <a:spLocks noGrp="1"/>
          </p:cNvSpPr>
          <p:nvPr>
            <p:ph idx="1"/>
          </p:nvPr>
        </p:nvSpPr>
        <p:spPr>
          <a:xfrm>
            <a:off x="677334" y="1930400"/>
            <a:ext cx="4674155" cy="3880773"/>
          </a:xfrm>
        </p:spPr>
        <p:txBody>
          <a:bodyPr>
            <a:normAutofit fontScale="92500" lnSpcReduction="20000"/>
          </a:bodyPr>
          <a:lstStyle/>
          <a:p>
            <a:r>
              <a:rPr lang="en-US" sz="2400" dirty="0"/>
              <a:t>The 112</a:t>
            </a:r>
            <a:r>
              <a:rPr lang="en-US" sz="2400" baseline="30000" dirty="0"/>
              <a:t>th</a:t>
            </a:r>
            <a:r>
              <a:rPr lang="en-US" sz="2400" dirty="0"/>
              <a:t> Tennessee General Assembly adjourned Sine Die on April 28, 2022. </a:t>
            </a:r>
          </a:p>
          <a:p>
            <a:endParaRPr lang="en-US" sz="2400" dirty="0"/>
          </a:p>
          <a:p>
            <a:r>
              <a:rPr lang="en-US" sz="2400" dirty="0"/>
              <a:t>On behalf of TNOTA, Capitol &amp; 5</a:t>
            </a:r>
            <a:r>
              <a:rPr lang="en-US" sz="2400" baseline="30000" dirty="0"/>
              <a:t>th</a:t>
            </a:r>
            <a:r>
              <a:rPr lang="en-US" sz="2400" dirty="0"/>
              <a:t> tracked </a:t>
            </a:r>
            <a:r>
              <a:rPr lang="en-US" sz="2400" b="1" dirty="0"/>
              <a:t>40</a:t>
            </a:r>
            <a:r>
              <a:rPr lang="en-US" sz="2400" dirty="0"/>
              <a:t> bills.  </a:t>
            </a:r>
          </a:p>
          <a:p>
            <a:endParaRPr lang="en-US" sz="2400" dirty="0"/>
          </a:p>
          <a:p>
            <a:r>
              <a:rPr lang="en-US" sz="2400" dirty="0"/>
              <a:t>For the 2022 legislative session, Capitol &amp; 5</a:t>
            </a:r>
            <a:r>
              <a:rPr lang="en-US" sz="2400" baseline="30000" dirty="0"/>
              <a:t>th</a:t>
            </a:r>
            <a:r>
              <a:rPr lang="en-US" sz="2400" dirty="0"/>
              <a:t> carried </a:t>
            </a:r>
            <a:r>
              <a:rPr lang="en-US" sz="2400" b="1" dirty="0"/>
              <a:t>2</a:t>
            </a:r>
            <a:r>
              <a:rPr lang="en-US" sz="2400" dirty="0"/>
              <a:t> bills on behalf of TNOTA, both of which passed and were enacted as Public Chapters. </a:t>
            </a:r>
          </a:p>
        </p:txBody>
      </p:sp>
      <p:graphicFrame>
        <p:nvGraphicFramePr>
          <p:cNvPr id="4" name="Content Placeholder 19">
            <a:extLst>
              <a:ext uri="{FF2B5EF4-FFF2-40B4-BE49-F238E27FC236}">
                <a16:creationId xmlns:a16="http://schemas.microsoft.com/office/drawing/2014/main" id="{C6A6254B-E0AC-A642-90EA-E2F072512AEE}"/>
              </a:ext>
            </a:extLst>
          </p:cNvPr>
          <p:cNvGraphicFramePr>
            <a:graphicFrameLocks/>
          </p:cNvGraphicFramePr>
          <p:nvPr/>
        </p:nvGraphicFramePr>
        <p:xfrm>
          <a:off x="5542426" y="698835"/>
          <a:ext cx="6181706" cy="54622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77383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77334" y="704822"/>
            <a:ext cx="8596668" cy="1320800"/>
          </a:xfrm>
        </p:spPr>
        <p:txBody>
          <a:bodyPr/>
          <a:lstStyle/>
          <a:p>
            <a:r>
              <a:rPr lang="en-US" b="1" spc="-51" dirty="0">
                <a:latin typeface="Arial" charset="0"/>
                <a:ea typeface="Arial" charset="0"/>
                <a:cs typeface="Arial" charset="0"/>
              </a:rPr>
              <a:t>Board Members: Who We Are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545088582"/>
              </p:ext>
            </p:extLst>
          </p:nvPr>
        </p:nvGraphicFramePr>
        <p:xfrm>
          <a:off x="911668" y="1803401"/>
          <a:ext cx="8499032" cy="3765171"/>
        </p:xfrm>
        <a:graphic>
          <a:graphicData uri="http://schemas.openxmlformats.org/drawingml/2006/table">
            <a:tbl>
              <a:tblPr firstRow="1" bandRow="1">
                <a:tableStyleId>{5C22544A-7EE6-4342-B048-85BDC9FD1C3A}</a:tableStyleId>
              </a:tblPr>
              <a:tblGrid>
                <a:gridCol w="4249516">
                  <a:extLst>
                    <a:ext uri="{9D8B030D-6E8A-4147-A177-3AD203B41FA5}">
                      <a16:colId xmlns:a16="http://schemas.microsoft.com/office/drawing/2014/main" val="20000"/>
                    </a:ext>
                  </a:extLst>
                </a:gridCol>
                <a:gridCol w="4249516">
                  <a:extLst>
                    <a:ext uri="{9D8B030D-6E8A-4147-A177-3AD203B41FA5}">
                      <a16:colId xmlns:a16="http://schemas.microsoft.com/office/drawing/2014/main" val="20001"/>
                    </a:ext>
                  </a:extLst>
                </a:gridCol>
              </a:tblGrid>
              <a:tr h="406622">
                <a:tc gridSpan="2">
                  <a:txBody>
                    <a:bodyPr/>
                    <a:lstStyle/>
                    <a:p>
                      <a:r>
                        <a:rPr lang="en-US" sz="2000" dirty="0"/>
                        <a:t>Board</a:t>
                      </a:r>
                      <a:r>
                        <a:rPr lang="en-US" sz="2000" baseline="0" dirty="0"/>
                        <a:t> Position</a:t>
                      </a:r>
                      <a:endParaRPr lang="en-US" sz="2000" dirty="0"/>
                    </a:p>
                  </a:txBody>
                  <a:tcPr/>
                </a:tc>
                <a:tc hMerge="1">
                  <a:txBody>
                    <a:bodyPr/>
                    <a:lstStyle/>
                    <a:p>
                      <a:endParaRPr lang="en-US" dirty="0"/>
                    </a:p>
                  </a:txBody>
                  <a:tcPr/>
                </a:tc>
                <a:extLst>
                  <a:ext uri="{0D108BD9-81ED-4DB2-BD59-A6C34878D82A}">
                    <a16:rowId xmlns:a16="http://schemas.microsoft.com/office/drawing/2014/main" val="10000"/>
                  </a:ext>
                </a:extLst>
              </a:tr>
              <a:tr h="1002630">
                <a:tc>
                  <a:txBody>
                    <a:bodyPr/>
                    <a:lstStyle/>
                    <a:p>
                      <a:r>
                        <a:rPr lang="en-US" sz="2000" dirty="0"/>
                        <a:t>West District Co-Chairs</a:t>
                      </a:r>
                    </a:p>
                  </a:txBody>
                  <a:tcPr/>
                </a:tc>
                <a:tc>
                  <a:txBody>
                    <a:bodyPr/>
                    <a:lstStyle/>
                    <a:p>
                      <a:r>
                        <a:rPr lang="en-US" sz="2000" dirty="0"/>
                        <a:t>Anne Zachry, PhD, OTR/L</a:t>
                      </a:r>
                    </a:p>
                    <a:p>
                      <a:r>
                        <a:rPr lang="en-US" sz="2000" dirty="0"/>
                        <a:t>Haleigh Black, OTS</a:t>
                      </a:r>
                    </a:p>
                    <a:p>
                      <a:r>
                        <a:rPr lang="en-US" sz="2000" dirty="0"/>
                        <a:t>Emma Hilliard, OTS</a:t>
                      </a:r>
                    </a:p>
                  </a:txBody>
                  <a:tcPr/>
                </a:tc>
                <a:extLst>
                  <a:ext uri="{0D108BD9-81ED-4DB2-BD59-A6C34878D82A}">
                    <a16:rowId xmlns:a16="http://schemas.microsoft.com/office/drawing/2014/main" val="10001"/>
                  </a:ext>
                </a:extLst>
              </a:tr>
              <a:tr h="406622">
                <a:tc>
                  <a:txBody>
                    <a:bodyPr/>
                    <a:lstStyle/>
                    <a:p>
                      <a:r>
                        <a:rPr lang="en-US" sz="2000" dirty="0"/>
                        <a:t>Rural West District Chair</a:t>
                      </a:r>
                    </a:p>
                  </a:txBody>
                  <a:tcPr/>
                </a:tc>
                <a:tc>
                  <a:txBody>
                    <a:bodyPr/>
                    <a:lstStyle/>
                    <a:p>
                      <a:r>
                        <a:rPr lang="en-US" sz="2000" dirty="0"/>
                        <a:t>Barbara </a:t>
                      </a:r>
                      <a:r>
                        <a:rPr lang="en-US" sz="2000" dirty="0" err="1"/>
                        <a:t>Meussner</a:t>
                      </a:r>
                      <a:r>
                        <a:rPr lang="en-US" sz="2000" dirty="0"/>
                        <a:t>, MBA, OTR/L</a:t>
                      </a:r>
                    </a:p>
                  </a:txBody>
                  <a:tcPr/>
                </a:tc>
                <a:extLst>
                  <a:ext uri="{0D108BD9-81ED-4DB2-BD59-A6C34878D82A}">
                    <a16:rowId xmlns:a16="http://schemas.microsoft.com/office/drawing/2014/main" val="10002"/>
                  </a:ext>
                </a:extLst>
              </a:tr>
              <a:tr h="406622">
                <a:tc>
                  <a:txBody>
                    <a:bodyPr/>
                    <a:lstStyle/>
                    <a:p>
                      <a:r>
                        <a:rPr lang="en-US" sz="2000" dirty="0"/>
                        <a:t>Middle District Chair</a:t>
                      </a:r>
                    </a:p>
                  </a:txBody>
                  <a:tcPr/>
                </a:tc>
                <a:tc>
                  <a:txBody>
                    <a:bodyPr/>
                    <a:lstStyle/>
                    <a:p>
                      <a:r>
                        <a:rPr lang="en-US" sz="2000" dirty="0"/>
                        <a:t>Jennifer Farrar, OTR/L, CHT</a:t>
                      </a:r>
                    </a:p>
                  </a:txBody>
                  <a:tcPr/>
                </a:tc>
                <a:extLst>
                  <a:ext uri="{0D108BD9-81ED-4DB2-BD59-A6C34878D82A}">
                    <a16:rowId xmlns:a16="http://schemas.microsoft.com/office/drawing/2014/main" val="10003"/>
                  </a:ext>
                </a:extLst>
              </a:tr>
              <a:tr h="431803">
                <a:tc>
                  <a:txBody>
                    <a:bodyPr/>
                    <a:lstStyle/>
                    <a:p>
                      <a:r>
                        <a:rPr lang="en-US" sz="2000" dirty="0"/>
                        <a:t>East District Chair</a:t>
                      </a:r>
                    </a:p>
                  </a:txBody>
                  <a:tcPr/>
                </a:tc>
                <a:tc>
                  <a:txBody>
                    <a:bodyPr/>
                    <a:lstStyle/>
                    <a:p>
                      <a:r>
                        <a:rPr lang="en-US" sz="2000" dirty="0"/>
                        <a:t>Julia </a:t>
                      </a:r>
                      <a:r>
                        <a:rPr lang="en-US" sz="2000" dirty="0" err="1"/>
                        <a:t>Schlicher</a:t>
                      </a:r>
                      <a:r>
                        <a:rPr lang="en-US" sz="2000" dirty="0"/>
                        <a:t>, CSRS, OTD, OTR/L</a:t>
                      </a:r>
                    </a:p>
                  </a:txBody>
                  <a:tcPr/>
                </a:tc>
                <a:extLst>
                  <a:ext uri="{0D108BD9-81ED-4DB2-BD59-A6C34878D82A}">
                    <a16:rowId xmlns:a16="http://schemas.microsoft.com/office/drawing/2014/main" val="10004"/>
                  </a:ext>
                </a:extLst>
              </a:tr>
              <a:tr h="406622">
                <a:tc>
                  <a:txBody>
                    <a:bodyPr/>
                    <a:lstStyle/>
                    <a:p>
                      <a:r>
                        <a:rPr lang="en-US" sz="2000" dirty="0"/>
                        <a:t>Northeast District Chair</a:t>
                      </a:r>
                    </a:p>
                  </a:txBody>
                  <a:tcPr/>
                </a:tc>
                <a:tc>
                  <a:txBody>
                    <a:bodyPr/>
                    <a:lstStyle/>
                    <a:p>
                      <a:r>
                        <a:rPr lang="en-US" sz="2000" dirty="0"/>
                        <a:t>Kimberly </a:t>
                      </a:r>
                      <a:r>
                        <a:rPr lang="en-US" sz="2000" dirty="0" err="1"/>
                        <a:t>Jessee</a:t>
                      </a:r>
                      <a:r>
                        <a:rPr lang="en-US" sz="2000" dirty="0"/>
                        <a:t>, OTR/L</a:t>
                      </a:r>
                    </a:p>
                  </a:txBody>
                  <a:tcPr/>
                </a:tc>
                <a:extLst>
                  <a:ext uri="{0D108BD9-81ED-4DB2-BD59-A6C34878D82A}">
                    <a16:rowId xmlns:a16="http://schemas.microsoft.com/office/drawing/2014/main" val="10005"/>
                  </a:ext>
                </a:extLst>
              </a:tr>
              <a:tr h="406622">
                <a:tc>
                  <a:txBody>
                    <a:bodyPr/>
                    <a:lstStyle/>
                    <a:p>
                      <a:r>
                        <a:rPr lang="en-US" sz="2000" dirty="0"/>
                        <a:t>Southeast</a:t>
                      </a:r>
                      <a:r>
                        <a:rPr lang="en-US" sz="2000" baseline="0" dirty="0"/>
                        <a:t> District Co-Chairs</a:t>
                      </a:r>
                      <a:endParaRPr lang="en-US" sz="2000" dirty="0"/>
                    </a:p>
                  </a:txBody>
                  <a:tcPr/>
                </a:tc>
                <a:tc>
                  <a:txBody>
                    <a:bodyPr/>
                    <a:lstStyle/>
                    <a:p>
                      <a:r>
                        <a:rPr lang="en-US" sz="2000" dirty="0"/>
                        <a:t>Bhumika Patel, OTR/L</a:t>
                      </a:r>
                    </a:p>
                    <a:p>
                      <a:r>
                        <a:rPr lang="en-US" sz="2000" dirty="0"/>
                        <a:t>Martin Davis, MS, OTR/L</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57529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445AE-6F4D-2C49-8711-3C7C2F0CD66E}"/>
              </a:ext>
            </a:extLst>
          </p:cNvPr>
          <p:cNvSpPr>
            <a:spLocks noGrp="1"/>
          </p:cNvSpPr>
          <p:nvPr>
            <p:ph type="title"/>
          </p:nvPr>
        </p:nvSpPr>
        <p:spPr>
          <a:xfrm>
            <a:off x="677334" y="291381"/>
            <a:ext cx="8596668" cy="1320800"/>
          </a:xfrm>
        </p:spPr>
        <p:txBody>
          <a:bodyPr/>
          <a:lstStyle/>
          <a:p>
            <a:r>
              <a:rPr lang="en-US" b="1" dirty="0"/>
              <a:t>Occupational Therapy Licensure Compact</a:t>
            </a:r>
          </a:p>
        </p:txBody>
      </p:sp>
      <p:sp>
        <p:nvSpPr>
          <p:cNvPr id="3" name="Content Placeholder 2">
            <a:extLst>
              <a:ext uri="{FF2B5EF4-FFF2-40B4-BE49-F238E27FC236}">
                <a16:creationId xmlns:a16="http://schemas.microsoft.com/office/drawing/2014/main" id="{6B44E548-1BD9-154A-8D7D-1525F9F56707}"/>
              </a:ext>
            </a:extLst>
          </p:cNvPr>
          <p:cNvSpPr>
            <a:spLocks noGrp="1"/>
          </p:cNvSpPr>
          <p:nvPr>
            <p:ph idx="1"/>
          </p:nvPr>
        </p:nvSpPr>
        <p:spPr>
          <a:xfrm>
            <a:off x="677334" y="1606458"/>
            <a:ext cx="8596668" cy="3880773"/>
          </a:xfrm>
        </p:spPr>
        <p:txBody>
          <a:bodyPr>
            <a:noAutofit/>
          </a:bodyPr>
          <a:lstStyle/>
          <a:p>
            <a:r>
              <a:rPr lang="en-US" sz="2000" dirty="0"/>
              <a:t>SB1848/HB2561, known as the “Occupational Therapy Licensure Compact”, amends </a:t>
            </a:r>
            <a:r>
              <a:rPr lang="en-US" sz="2000" i="1" dirty="0"/>
              <a:t>TCA Title 4 and Title 63</a:t>
            </a:r>
            <a:r>
              <a:rPr lang="en-US" sz="2000" dirty="0"/>
              <a:t>. </a:t>
            </a:r>
          </a:p>
          <a:p>
            <a:r>
              <a:rPr lang="en-US" sz="2000" dirty="0"/>
              <a:t>Enacted as Public Chapter 839 on April 19, 2022.</a:t>
            </a:r>
          </a:p>
          <a:p>
            <a:r>
              <a:rPr lang="en-US" sz="2000" dirty="0"/>
              <a:t>Facilitates interstate practice of occupational therapy for the purposes of improving public access to occupational therapy through mutual recognition of member state licenses.  Also enacts the “Audiology and Speech-Language Pathology Interstate Compact" to facilitate interstate practice of audiology and speech-language pathology.</a:t>
            </a:r>
          </a:p>
          <a:p>
            <a:r>
              <a:rPr lang="en-US" sz="2000" dirty="0"/>
              <a:t>The compact is currently in the rule-making stage and will be in rule review in a few months. </a:t>
            </a:r>
          </a:p>
        </p:txBody>
      </p:sp>
      <p:pic>
        <p:nvPicPr>
          <p:cNvPr id="7" name="Picture 6" descr="A person wearing glasses&#10;&#10;Description automatically generated with low confidence">
            <a:extLst>
              <a:ext uri="{FF2B5EF4-FFF2-40B4-BE49-F238E27FC236}">
                <a16:creationId xmlns:a16="http://schemas.microsoft.com/office/drawing/2014/main" id="{816C8C0D-8A3D-0340-8978-967BFA36F280}"/>
              </a:ext>
            </a:extLst>
          </p:cNvPr>
          <p:cNvPicPr>
            <a:picLocks noChangeAspect="1"/>
          </p:cNvPicPr>
          <p:nvPr/>
        </p:nvPicPr>
        <p:blipFill rotWithShape="1">
          <a:blip r:embed="rId3"/>
          <a:srcRect l="13559" r="10567"/>
          <a:stretch/>
        </p:blipFill>
        <p:spPr>
          <a:xfrm>
            <a:off x="4333741" y="4834240"/>
            <a:ext cx="1652632" cy="2178140"/>
          </a:xfrm>
          <a:prstGeom prst="rect">
            <a:avLst/>
          </a:prstGeom>
        </p:spPr>
      </p:pic>
      <p:pic>
        <p:nvPicPr>
          <p:cNvPr id="9" name="Picture 8" descr="A person smiling for the camera&#10;&#10;Description automatically generated with medium confidence">
            <a:extLst>
              <a:ext uri="{FF2B5EF4-FFF2-40B4-BE49-F238E27FC236}">
                <a16:creationId xmlns:a16="http://schemas.microsoft.com/office/drawing/2014/main" id="{FE4C6A9D-28DC-5A46-9DCF-1635D6E73198}"/>
              </a:ext>
            </a:extLst>
          </p:cNvPr>
          <p:cNvPicPr>
            <a:picLocks noChangeAspect="1"/>
          </p:cNvPicPr>
          <p:nvPr/>
        </p:nvPicPr>
        <p:blipFill>
          <a:blip r:embed="rId4"/>
          <a:stretch>
            <a:fillRect/>
          </a:stretch>
        </p:blipFill>
        <p:spPr>
          <a:xfrm>
            <a:off x="5986373" y="4834240"/>
            <a:ext cx="1743984" cy="2178140"/>
          </a:xfrm>
          <a:prstGeom prst="rect">
            <a:avLst/>
          </a:prstGeom>
        </p:spPr>
      </p:pic>
      <p:sp>
        <p:nvSpPr>
          <p:cNvPr id="11" name="TextBox 10">
            <a:extLst>
              <a:ext uri="{FF2B5EF4-FFF2-40B4-BE49-F238E27FC236}">
                <a16:creationId xmlns:a16="http://schemas.microsoft.com/office/drawing/2014/main" id="{ABC7C316-99BA-AF46-AFE7-34B029FB0064}"/>
              </a:ext>
            </a:extLst>
          </p:cNvPr>
          <p:cNvSpPr txBox="1"/>
          <p:nvPr/>
        </p:nvSpPr>
        <p:spPr>
          <a:xfrm>
            <a:off x="271172" y="5615435"/>
            <a:ext cx="3762531" cy="1200329"/>
          </a:xfrm>
          <a:prstGeom prst="rect">
            <a:avLst/>
          </a:prstGeom>
          <a:noFill/>
        </p:spPr>
        <p:txBody>
          <a:bodyPr wrap="square" rtlCol="0">
            <a:spAutoFit/>
          </a:bodyPr>
          <a:lstStyle/>
          <a:p>
            <a:pPr algn="ctr"/>
            <a:r>
              <a:rPr lang="en-US" dirty="0">
                <a:solidFill>
                  <a:schemeClr val="tx1">
                    <a:lumMod val="50000"/>
                    <a:lumOff val="50000"/>
                  </a:schemeClr>
                </a:solidFill>
              </a:rPr>
              <a:t>Bill Sponsors:</a:t>
            </a:r>
          </a:p>
          <a:p>
            <a:pPr algn="ctr"/>
            <a:r>
              <a:rPr lang="en-US" dirty="0">
                <a:solidFill>
                  <a:schemeClr val="tx1">
                    <a:lumMod val="50000"/>
                    <a:lumOff val="50000"/>
                  </a:schemeClr>
                </a:solidFill>
              </a:rPr>
              <a:t>Senator Bo Watson (left) Representative Bryan Terry (right) </a:t>
            </a:r>
          </a:p>
          <a:p>
            <a:endParaRPr lang="en-US" dirty="0"/>
          </a:p>
        </p:txBody>
      </p:sp>
    </p:spTree>
    <p:extLst>
      <p:ext uri="{BB962C8B-B14F-4D97-AF65-F5344CB8AC3E}">
        <p14:creationId xmlns:p14="http://schemas.microsoft.com/office/powerpoint/2010/main" val="18761551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7A3F-DB11-3446-A211-EEF5A09EEAD4}"/>
              </a:ext>
            </a:extLst>
          </p:cNvPr>
          <p:cNvSpPr>
            <a:spLocks noGrp="1"/>
          </p:cNvSpPr>
          <p:nvPr>
            <p:ph type="title"/>
          </p:nvPr>
        </p:nvSpPr>
        <p:spPr/>
        <p:txBody>
          <a:bodyPr/>
          <a:lstStyle/>
          <a:p>
            <a:r>
              <a:rPr lang="en-US" b="1" dirty="0"/>
              <a:t>Telehealth Services Reimbursement Regulations</a:t>
            </a:r>
          </a:p>
        </p:txBody>
      </p:sp>
      <p:sp>
        <p:nvSpPr>
          <p:cNvPr id="3" name="Content Placeholder 2">
            <a:extLst>
              <a:ext uri="{FF2B5EF4-FFF2-40B4-BE49-F238E27FC236}">
                <a16:creationId xmlns:a16="http://schemas.microsoft.com/office/drawing/2014/main" id="{6A34F0B1-B655-FA43-AF92-248D4D1C2567}"/>
              </a:ext>
            </a:extLst>
          </p:cNvPr>
          <p:cNvSpPr>
            <a:spLocks noGrp="1"/>
          </p:cNvSpPr>
          <p:nvPr>
            <p:ph idx="1"/>
          </p:nvPr>
        </p:nvSpPr>
        <p:spPr/>
        <p:txBody>
          <a:bodyPr>
            <a:normAutofit/>
          </a:bodyPr>
          <a:lstStyle/>
          <a:p>
            <a:r>
              <a:rPr lang="en-US" sz="2200" dirty="0"/>
              <a:t>SB2453/HB2655, known as “Telehealth Services Reimbursement Regulations”, amends </a:t>
            </a:r>
            <a:r>
              <a:rPr lang="en-US" sz="2200" i="1" dirty="0"/>
              <a:t>TCA Title 56 and § 63-1-155.</a:t>
            </a:r>
          </a:p>
          <a:p>
            <a:r>
              <a:rPr lang="en-US" sz="2200" dirty="0"/>
              <a:t>Enacted as Public Chapter 766 on April 1, 2022.</a:t>
            </a:r>
          </a:p>
          <a:p>
            <a:r>
              <a:rPr lang="en-US" sz="2200" dirty="0"/>
              <a:t>Extends the statutory provision regulating reimbursements for healthcare services provided during a telehealth encounter beyond April 1, 2022. Essentially, insurance companies are required to provide reimbursements indefinitely.</a:t>
            </a:r>
          </a:p>
        </p:txBody>
      </p:sp>
      <p:pic>
        <p:nvPicPr>
          <p:cNvPr id="5" name="Picture 4" descr="A person smiling for the camera&#10;&#10;Description automatically generated with medium confidence">
            <a:extLst>
              <a:ext uri="{FF2B5EF4-FFF2-40B4-BE49-F238E27FC236}">
                <a16:creationId xmlns:a16="http://schemas.microsoft.com/office/drawing/2014/main" id="{02C8AEE6-C020-684C-9BAB-83030271F4B6}"/>
              </a:ext>
            </a:extLst>
          </p:cNvPr>
          <p:cNvPicPr>
            <a:picLocks noChangeAspect="1"/>
          </p:cNvPicPr>
          <p:nvPr/>
        </p:nvPicPr>
        <p:blipFill>
          <a:blip r:embed="rId2"/>
          <a:stretch>
            <a:fillRect/>
          </a:stretch>
        </p:blipFill>
        <p:spPr>
          <a:xfrm>
            <a:off x="6815881" y="4851732"/>
            <a:ext cx="1605014" cy="2006268"/>
          </a:xfrm>
          <a:prstGeom prst="rect">
            <a:avLst/>
          </a:prstGeom>
        </p:spPr>
      </p:pic>
      <p:pic>
        <p:nvPicPr>
          <p:cNvPr id="7" name="Picture 6" descr="A person in a suit and tie&#10;&#10;Description automatically generated with medium confidence">
            <a:extLst>
              <a:ext uri="{FF2B5EF4-FFF2-40B4-BE49-F238E27FC236}">
                <a16:creationId xmlns:a16="http://schemas.microsoft.com/office/drawing/2014/main" id="{328C0CFA-7007-4B4F-8331-9539771611FA}"/>
              </a:ext>
            </a:extLst>
          </p:cNvPr>
          <p:cNvPicPr>
            <a:picLocks noChangeAspect="1"/>
          </p:cNvPicPr>
          <p:nvPr/>
        </p:nvPicPr>
        <p:blipFill rotWithShape="1">
          <a:blip r:embed="rId3"/>
          <a:srcRect l="17960" r="14167" b="22236"/>
          <a:stretch/>
        </p:blipFill>
        <p:spPr>
          <a:xfrm>
            <a:off x="5080817" y="4851732"/>
            <a:ext cx="1751077" cy="2006268"/>
          </a:xfrm>
          <a:prstGeom prst="rect">
            <a:avLst/>
          </a:prstGeom>
        </p:spPr>
      </p:pic>
      <p:sp>
        <p:nvSpPr>
          <p:cNvPr id="8" name="TextBox 7">
            <a:extLst>
              <a:ext uri="{FF2B5EF4-FFF2-40B4-BE49-F238E27FC236}">
                <a16:creationId xmlns:a16="http://schemas.microsoft.com/office/drawing/2014/main" id="{D0C8A961-8ADF-0B47-A567-3FDCE4C332D7}"/>
              </a:ext>
            </a:extLst>
          </p:cNvPr>
          <p:cNvSpPr txBox="1"/>
          <p:nvPr/>
        </p:nvSpPr>
        <p:spPr>
          <a:xfrm>
            <a:off x="435631" y="4927601"/>
            <a:ext cx="3792080" cy="923330"/>
          </a:xfrm>
          <a:prstGeom prst="rect">
            <a:avLst/>
          </a:prstGeom>
          <a:noFill/>
        </p:spPr>
        <p:txBody>
          <a:bodyPr wrap="square" rtlCol="0">
            <a:spAutoFit/>
          </a:bodyPr>
          <a:lstStyle/>
          <a:p>
            <a:pPr algn="ctr"/>
            <a:r>
              <a:rPr lang="en-US" dirty="0">
                <a:solidFill>
                  <a:schemeClr val="tx1">
                    <a:lumMod val="50000"/>
                    <a:lumOff val="50000"/>
                  </a:schemeClr>
                </a:solidFill>
              </a:rPr>
              <a:t>Bill Sponsors:</a:t>
            </a:r>
          </a:p>
          <a:p>
            <a:pPr algn="ctr"/>
            <a:r>
              <a:rPr lang="en-US" dirty="0">
                <a:solidFill>
                  <a:schemeClr val="tx1">
                    <a:lumMod val="50000"/>
                    <a:lumOff val="50000"/>
                  </a:schemeClr>
                </a:solidFill>
              </a:rPr>
              <a:t>Senator Ken </a:t>
            </a:r>
            <a:r>
              <a:rPr lang="en-US" dirty="0" err="1">
                <a:solidFill>
                  <a:schemeClr val="tx1">
                    <a:lumMod val="50000"/>
                    <a:lumOff val="50000"/>
                  </a:schemeClr>
                </a:solidFill>
              </a:rPr>
              <a:t>Yager</a:t>
            </a:r>
            <a:r>
              <a:rPr lang="en-US" dirty="0">
                <a:solidFill>
                  <a:schemeClr val="tx1">
                    <a:lumMod val="50000"/>
                    <a:lumOff val="50000"/>
                  </a:schemeClr>
                </a:solidFill>
              </a:rPr>
              <a:t> (left) Representative David Hawk (right) </a:t>
            </a:r>
          </a:p>
        </p:txBody>
      </p:sp>
    </p:spTree>
    <p:extLst>
      <p:ext uri="{BB962C8B-B14F-4D97-AF65-F5344CB8AC3E}">
        <p14:creationId xmlns:p14="http://schemas.microsoft.com/office/powerpoint/2010/main" val="39096613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4332-B676-3740-BB96-B0B8FA16F7E2}"/>
              </a:ext>
            </a:extLst>
          </p:cNvPr>
          <p:cNvSpPr>
            <a:spLocks noGrp="1"/>
          </p:cNvSpPr>
          <p:nvPr>
            <p:ph type="title"/>
          </p:nvPr>
        </p:nvSpPr>
        <p:spPr/>
        <p:txBody>
          <a:bodyPr/>
          <a:lstStyle/>
          <a:p>
            <a:r>
              <a:rPr lang="en-US" b="1" dirty="0"/>
              <a:t>Legislation to Watch</a:t>
            </a:r>
          </a:p>
        </p:txBody>
      </p:sp>
      <p:sp>
        <p:nvSpPr>
          <p:cNvPr id="3" name="Content Placeholder 2">
            <a:extLst>
              <a:ext uri="{FF2B5EF4-FFF2-40B4-BE49-F238E27FC236}">
                <a16:creationId xmlns:a16="http://schemas.microsoft.com/office/drawing/2014/main" id="{13F1D93B-71E2-2442-BEA2-13D9B6DAA7C8}"/>
              </a:ext>
            </a:extLst>
          </p:cNvPr>
          <p:cNvSpPr>
            <a:spLocks noGrp="1"/>
          </p:cNvSpPr>
          <p:nvPr>
            <p:ph idx="1"/>
          </p:nvPr>
        </p:nvSpPr>
        <p:spPr>
          <a:xfrm>
            <a:off x="677334" y="1462374"/>
            <a:ext cx="8596668" cy="4786026"/>
          </a:xfrm>
        </p:spPr>
        <p:txBody>
          <a:bodyPr>
            <a:normAutofit fontScale="92500" lnSpcReduction="10000"/>
          </a:bodyPr>
          <a:lstStyle/>
          <a:p>
            <a:endParaRPr lang="en-US" dirty="0"/>
          </a:p>
          <a:p>
            <a:pPr marL="0" indent="0">
              <a:buNone/>
            </a:pPr>
            <a:r>
              <a:rPr lang="en-US" sz="2400" dirty="0"/>
              <a:t>TISA Bill</a:t>
            </a:r>
          </a:p>
          <a:p>
            <a:r>
              <a:rPr lang="en-US" sz="2200" dirty="0"/>
              <a:t>Governor Lee’s funding proposal for the state’s Basic Education Program (BEP) was a hot topic throughout the 2022 Legislative Session. The Tennessee Investment in Student Achievement (TISA) bill passed and was assigned Public Chapter 966 on May 2, 2022. It made several changes to the BEP formula. </a:t>
            </a:r>
          </a:p>
          <a:p>
            <a:r>
              <a:rPr lang="en-US" sz="2200" dirty="0"/>
              <a:t>The TISA bill will undergo a rule review some time in the coming months. This rule review will focus on funding requirements and may include changes that could impact school-based occupational therapists. We will keep you updated once we have more information regarding logistics of the rule review meeting. </a:t>
            </a:r>
          </a:p>
          <a:p>
            <a:r>
              <a:rPr lang="en-US" sz="2200" dirty="0"/>
              <a:t>Reimbursement issues within the </a:t>
            </a:r>
            <a:r>
              <a:rPr lang="en-US" sz="2200" dirty="0" err="1"/>
              <a:t>Tenncare</a:t>
            </a:r>
            <a:r>
              <a:rPr lang="en-US" sz="2200" dirty="0"/>
              <a:t> program are set to be discussed in a meeting between TNOTA and the </a:t>
            </a:r>
            <a:r>
              <a:rPr lang="en-US" sz="2200" dirty="0" err="1"/>
              <a:t>Tenncare</a:t>
            </a:r>
            <a:r>
              <a:rPr lang="en-US" sz="2200" dirty="0"/>
              <a:t> bureau in the coming months. </a:t>
            </a:r>
          </a:p>
        </p:txBody>
      </p:sp>
    </p:spTree>
    <p:extLst>
      <p:ext uri="{BB962C8B-B14F-4D97-AF65-F5344CB8AC3E}">
        <p14:creationId xmlns:p14="http://schemas.microsoft.com/office/powerpoint/2010/main" val="3191187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Member feedback and questions</a:t>
            </a:r>
          </a:p>
        </p:txBody>
      </p:sp>
      <p:sp>
        <p:nvSpPr>
          <p:cNvPr id="5" name="Content Placeholder 4"/>
          <p:cNvSpPr>
            <a:spLocks noGrp="1"/>
          </p:cNvSpPr>
          <p:nvPr>
            <p:ph idx="1"/>
          </p:nvPr>
        </p:nvSpPr>
        <p:spPr/>
        <p:txBody>
          <a:bodyPr>
            <a:normAutofit/>
          </a:bodyPr>
          <a:lstStyle/>
          <a:p>
            <a:r>
              <a:rPr lang="en-US" sz="2800" dirty="0"/>
              <a:t>What can TNOTA do to better serve its members?</a:t>
            </a:r>
          </a:p>
          <a:p>
            <a:r>
              <a:rPr lang="en-US" sz="2800" dirty="0"/>
              <a:t>What actions or deliverables would you like to see?</a:t>
            </a:r>
          </a:p>
          <a:p>
            <a:r>
              <a:rPr lang="en-US" sz="2800" dirty="0"/>
              <a:t>What questions do you have for TNOTA leadership?</a:t>
            </a:r>
          </a:p>
          <a:p>
            <a:endParaRPr lang="en-US" sz="2800" dirty="0"/>
          </a:p>
          <a:p>
            <a:pPr marL="0" indent="0" algn="ctr">
              <a:buNone/>
            </a:pPr>
            <a:r>
              <a:rPr lang="en-US" sz="2800" dirty="0" err="1"/>
              <a:t>president@tnota.org</a:t>
            </a:r>
            <a:endParaRPr lang="en-US" sz="2800" dirty="0"/>
          </a:p>
        </p:txBody>
      </p:sp>
      <p:pic>
        <p:nvPicPr>
          <p:cNvPr id="4" name="Picture 3">
            <a:extLst>
              <a:ext uri="{FF2B5EF4-FFF2-40B4-BE49-F238E27FC236}">
                <a16:creationId xmlns:a16="http://schemas.microsoft.com/office/drawing/2014/main" id="{673DB9E0-BD7F-0845-B608-E4C515D1F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32721100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A878-2415-2C41-B79C-E53AA28AA14D}"/>
              </a:ext>
            </a:extLst>
          </p:cNvPr>
          <p:cNvSpPr>
            <a:spLocks noGrp="1"/>
          </p:cNvSpPr>
          <p:nvPr>
            <p:ph type="title"/>
          </p:nvPr>
        </p:nvSpPr>
        <p:spPr/>
        <p:txBody>
          <a:bodyPr>
            <a:normAutofit/>
          </a:bodyPr>
          <a:lstStyle/>
          <a:p>
            <a:r>
              <a:rPr lang="en-US" sz="5400" b="1" dirty="0"/>
              <a:t>Questions?</a:t>
            </a:r>
          </a:p>
        </p:txBody>
      </p:sp>
      <p:sp>
        <p:nvSpPr>
          <p:cNvPr id="3" name="Content Placeholder 2">
            <a:extLst>
              <a:ext uri="{FF2B5EF4-FFF2-40B4-BE49-F238E27FC236}">
                <a16:creationId xmlns:a16="http://schemas.microsoft.com/office/drawing/2014/main" id="{F45F998F-E69C-5044-A88E-AFDB2716BEE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A77999B-EB07-9A4C-B3FA-22DB27B55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582628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Adjournment of Annual Business Meeting</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7D29A6E0-2D95-A140-8247-62ED7E508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76935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330200"/>
            <a:ext cx="8596668" cy="831748"/>
          </a:xfrm>
        </p:spPr>
        <p:txBody>
          <a:bodyPr>
            <a:normAutofit/>
          </a:bodyPr>
          <a:lstStyle/>
          <a:p>
            <a:r>
              <a:rPr lang="en-US" sz="3600" b="1" dirty="0"/>
              <a:t>TNOTA Districts</a:t>
            </a:r>
          </a:p>
        </p:txBody>
      </p:sp>
      <p:pic>
        <p:nvPicPr>
          <p:cNvPr id="4" name="Picture 2" descr="https://www.tnota.org/assets/TNOTA%20district%20map%202020.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001" y="1717496"/>
            <a:ext cx="9842500" cy="32401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6D1FB1-CE38-694F-879F-F13CCA7B7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spTree>
    <p:extLst>
      <p:ext uri="{BB962C8B-B14F-4D97-AF65-F5344CB8AC3E}">
        <p14:creationId xmlns:p14="http://schemas.microsoft.com/office/powerpoint/2010/main" val="1813755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419A-F2A8-2A4B-A10A-11CFA8B7C679}"/>
              </a:ext>
            </a:extLst>
          </p:cNvPr>
          <p:cNvSpPr>
            <a:spLocks noGrp="1"/>
          </p:cNvSpPr>
          <p:nvPr>
            <p:ph type="title"/>
          </p:nvPr>
        </p:nvSpPr>
        <p:spPr/>
        <p:txBody>
          <a:bodyPr/>
          <a:lstStyle/>
          <a:p>
            <a:r>
              <a:rPr lang="en-US" b="1" dirty="0"/>
              <a:t>Upcoming Elections</a:t>
            </a:r>
          </a:p>
        </p:txBody>
      </p:sp>
      <p:sp>
        <p:nvSpPr>
          <p:cNvPr id="3" name="Content Placeholder 2">
            <a:extLst>
              <a:ext uri="{FF2B5EF4-FFF2-40B4-BE49-F238E27FC236}">
                <a16:creationId xmlns:a16="http://schemas.microsoft.com/office/drawing/2014/main" id="{05DCD547-9451-D04C-9DF2-F6C053874F34}"/>
              </a:ext>
            </a:extLst>
          </p:cNvPr>
          <p:cNvSpPr>
            <a:spLocks noGrp="1"/>
          </p:cNvSpPr>
          <p:nvPr>
            <p:ph idx="1"/>
          </p:nvPr>
        </p:nvSpPr>
        <p:spPr/>
        <p:txBody>
          <a:bodyPr>
            <a:normAutofit/>
          </a:bodyPr>
          <a:lstStyle/>
          <a:p>
            <a:r>
              <a:rPr lang="en-US" sz="2400" dirty="0"/>
              <a:t>TNOTA President-Elect</a:t>
            </a:r>
          </a:p>
          <a:p>
            <a:r>
              <a:rPr lang="en-US" sz="2400" dirty="0"/>
              <a:t>TNOTA Vice President</a:t>
            </a:r>
          </a:p>
          <a:p>
            <a:pPr lvl="1"/>
            <a:r>
              <a:rPr lang="en-US" sz="2400" dirty="0"/>
              <a:t>Nominations are Open October 1-October 31</a:t>
            </a:r>
          </a:p>
          <a:p>
            <a:pPr lvl="1"/>
            <a:r>
              <a:rPr lang="en-US" sz="2400" dirty="0"/>
              <a:t>Voting runs November 1-November 30</a:t>
            </a:r>
          </a:p>
        </p:txBody>
      </p:sp>
      <p:pic>
        <p:nvPicPr>
          <p:cNvPr id="4" name="Picture 3">
            <a:extLst>
              <a:ext uri="{FF2B5EF4-FFF2-40B4-BE49-F238E27FC236}">
                <a16:creationId xmlns:a16="http://schemas.microsoft.com/office/drawing/2014/main" id="{4E7A7797-299A-F641-AF58-E34CE498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1362"/>
            <a:ext cx="2349500" cy="683298"/>
          </a:xfrm>
          <a:prstGeom prst="rect">
            <a:avLst/>
          </a:prstGeom>
        </p:spPr>
      </p:pic>
      <p:pic>
        <p:nvPicPr>
          <p:cNvPr id="1026" name="Picture 2" descr="New Findings Inform the Laptop versus Longhand Note-Taking Debate — The  Learning Scientists">
            <a:extLst>
              <a:ext uri="{FF2B5EF4-FFF2-40B4-BE49-F238E27FC236}">
                <a16:creationId xmlns:a16="http://schemas.microsoft.com/office/drawing/2014/main" id="{4CC74DA9-B336-C840-A9B6-2CDA77E46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752" y="4338000"/>
            <a:ext cx="377825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735228"/>
      </p:ext>
    </p:extLst>
  </p:cSld>
  <p:clrMapOvr>
    <a:masterClrMapping/>
  </p:clrMapOvr>
</p:sld>
</file>

<file path=ppt/theme/theme1.xml><?xml version="1.0" encoding="utf-8"?>
<a:theme xmlns:a="http://schemas.openxmlformats.org/drawingml/2006/main" name="Facet">
  <a:themeElements>
    <a:clrScheme name="Custom 3">
      <a:dk1>
        <a:srgbClr val="000000"/>
      </a:dk1>
      <a:lt1>
        <a:srgbClr val="FFFFFF"/>
      </a:lt1>
      <a:dk2>
        <a:srgbClr val="242852"/>
      </a:dk2>
      <a:lt2>
        <a:srgbClr val="ACCBF9"/>
      </a:lt2>
      <a:accent1>
        <a:srgbClr val="0E3B7C"/>
      </a:accent1>
      <a:accent2>
        <a:srgbClr val="143A7D"/>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55391</TotalTime>
  <Words>5077</Words>
  <Application>Microsoft Macintosh PowerPoint</Application>
  <PresentationFormat>Widescreen</PresentationFormat>
  <Paragraphs>593</Paragraphs>
  <Slides>75</Slides>
  <Notes>47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Arial Hebrew Scholar</vt:lpstr>
      <vt:lpstr>Calibri</vt:lpstr>
      <vt:lpstr>Calisto MT</vt:lpstr>
      <vt:lpstr>Helvetica Neue</vt:lpstr>
      <vt:lpstr>Wingdings 3</vt:lpstr>
      <vt:lpstr>Facet</vt:lpstr>
      <vt:lpstr> Tennessee Occupational Therapy Association President’s Report &amp;  Annual Business Meeting 2022 </vt:lpstr>
      <vt:lpstr>Annual Business Meeting 2022</vt:lpstr>
      <vt:lpstr>TNOTA Vision &amp; Mission</vt:lpstr>
      <vt:lpstr>TNOTA Vision &amp; Mission</vt:lpstr>
      <vt:lpstr>Board Members: Who We Are</vt:lpstr>
      <vt:lpstr>Board Members: Who We Are</vt:lpstr>
      <vt:lpstr>Board Members: Who We Are</vt:lpstr>
      <vt:lpstr>TNOTA Districts</vt:lpstr>
      <vt:lpstr>Upcoming Elections</vt:lpstr>
      <vt:lpstr>TNOTA Membership Report</vt:lpstr>
      <vt:lpstr>5- Year Membership Trend</vt:lpstr>
      <vt:lpstr>OT Membership 5-Year Trend</vt:lpstr>
      <vt:lpstr>OTA Membership 5-Year Trend</vt:lpstr>
      <vt:lpstr>Student Membership 5-Year Trend</vt:lpstr>
      <vt:lpstr>Membership News</vt:lpstr>
      <vt:lpstr>Treasury Report Kelsey Vaughn, OTD, OTR/L</vt:lpstr>
      <vt:lpstr>YTD Revenue</vt:lpstr>
      <vt:lpstr>PowerPoint Presentation</vt:lpstr>
      <vt:lpstr>YTD Expenses</vt:lpstr>
      <vt:lpstr>PowerPoint Presentation</vt:lpstr>
      <vt:lpstr>PowerPoint Presentation</vt:lpstr>
      <vt:lpstr>TNOTA Conference Revenue</vt:lpstr>
      <vt:lpstr>PowerPoint Presentation</vt:lpstr>
      <vt:lpstr>TNOTA Conference Expenses</vt:lpstr>
      <vt:lpstr>PowerPoint Presentation</vt:lpstr>
      <vt:lpstr>Treasury Report  </vt:lpstr>
      <vt:lpstr>Year in Review 2021-2022</vt:lpstr>
      <vt:lpstr>Year in Review 2021-2022 (continued)</vt:lpstr>
      <vt:lpstr>Year in Review 2021-2022 (continued)</vt:lpstr>
      <vt:lpstr>Year in Review 2021-2022 (continued)</vt:lpstr>
      <vt:lpstr>Year in Review 2021-2022 (continued)</vt:lpstr>
      <vt:lpstr>PowerPoint Presentation</vt:lpstr>
      <vt:lpstr>Year in Review 2021-2022 (continued)</vt:lpstr>
      <vt:lpstr>Year in Review 2021-2022 (continued)</vt:lpstr>
      <vt:lpstr>Looking ahead…</vt:lpstr>
      <vt:lpstr>Mental Health Committee </vt:lpstr>
      <vt:lpstr>OTA Connect</vt:lpstr>
      <vt:lpstr>Communications &amp; Marketing</vt:lpstr>
      <vt:lpstr>PowerPoint Presentation</vt:lpstr>
      <vt:lpstr>Communications Report</vt:lpstr>
      <vt:lpstr>Communications: Marketing </vt:lpstr>
      <vt:lpstr>Communications: Marketing </vt:lpstr>
      <vt:lpstr>TNOTA Diversity and Inclusion Committee</vt:lpstr>
      <vt:lpstr>TNOTA Diversity and Inclusion Committee</vt:lpstr>
      <vt:lpstr>TNOTA Diversity and Inclusion Committee</vt:lpstr>
      <vt:lpstr>TNOTA Diversity and Inclusion Committee</vt:lpstr>
      <vt:lpstr>Student Involvement Committee</vt:lpstr>
      <vt:lpstr>Student Involvement Committee</vt:lpstr>
      <vt:lpstr>“What is OT?” Student Video Contest</vt:lpstr>
      <vt:lpstr>Mentorship Committee </vt:lpstr>
      <vt:lpstr>Mentorship Committee</vt:lpstr>
      <vt:lpstr>Changes for the 4th Cycle</vt:lpstr>
      <vt:lpstr>4th Cycle Criteria</vt:lpstr>
      <vt:lpstr>Tennessee Occupational Therapy Foundation (TNOTF) </vt:lpstr>
      <vt:lpstr>Tennessee Occupational Therapy Foundation (TNOTF)</vt:lpstr>
      <vt:lpstr>Scholarship &amp; Awards</vt:lpstr>
      <vt:lpstr>Legislative Affairs Federal Report</vt:lpstr>
      <vt:lpstr>Occupational Therapy via Telehealth for Medicare Beneficiaries   Support the Expanded Telehealth Access Act (H.R.2168/S.3193)  </vt:lpstr>
      <vt:lpstr>Support Medicare Beneficiaries’ Access to Therapy Services:  Policy Recommendations To Mitigate the Impact of Pending 15% Medicare Cuts to Occupational Therapy Assistants and Physical Therapist Assistants  </vt:lpstr>
      <vt:lpstr>Support Medicare Beneficiaries’ Access to Therapy Services:  Policy Recommendations To Mitigate the Impact of Pending 15% Medicare Cuts to Occupational Therapy Assistants and Physical Therapist Assistants</vt:lpstr>
      <vt:lpstr>Our Nation is Facing a Health Workforce Diversity Crisis  </vt:lpstr>
      <vt:lpstr>Increase Diversity in the Occupational Therapy Workforce  Support the Allied Health Workforce Diversity Act: S.1679/H.R.3320  </vt:lpstr>
      <vt:lpstr>Increase Diversity in the Occupational Therapy Workforce  Support the Allied Health Workforce Diversity Act: S.1679/H.R.3320  </vt:lpstr>
      <vt:lpstr>Increase Diversity in the Occupational Therapy Workforce  Support the Allied Health Workforce Diversity Act: S.1679/H.R.3320  </vt:lpstr>
      <vt:lpstr>Help Secure Medicare Coverage for Critical Wheelchair Technology</vt:lpstr>
      <vt:lpstr>The Basics of Bills </vt:lpstr>
      <vt:lpstr>AOTA Resources </vt:lpstr>
      <vt:lpstr>Legislative Update State Report</vt:lpstr>
      <vt:lpstr>Legislative Overview</vt:lpstr>
      <vt:lpstr>Occupational Therapy Licensure Compact</vt:lpstr>
      <vt:lpstr>Telehealth Services Reimbursement Regulations</vt:lpstr>
      <vt:lpstr>Legislation to Watch</vt:lpstr>
      <vt:lpstr>Member feedback and questions</vt:lpstr>
      <vt:lpstr>Questions?</vt:lpstr>
      <vt:lpstr>Adjournment of Annual Business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Title goes here. Title goes here. Title goes here.  </dc:title>
  <dc:creator>Kenneth Blackwell</dc:creator>
  <cp:lastModifiedBy>Cindy Blackwell</cp:lastModifiedBy>
  <cp:revision>76</cp:revision>
  <cp:lastPrinted>2021-09-08T18:09:42Z</cp:lastPrinted>
  <dcterms:created xsi:type="dcterms:W3CDTF">2020-07-07T01:58:11Z</dcterms:created>
  <dcterms:modified xsi:type="dcterms:W3CDTF">2022-09-09T16:14:09Z</dcterms:modified>
</cp:coreProperties>
</file>